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Montserrat" panose="00000500000000000000" pitchFamily="2" charset="0"/>
      <p:regular r:id="rId24"/>
      <p:bold r:id="rId25"/>
      <p:italic r:id="rId26"/>
      <p:boldItalic r:id="rId27"/>
    </p:embeddedFont>
    <p:embeddedFont>
      <p:font typeface="Noto Sans Symbols" panose="020B0604020202020204" charset="0"/>
      <p:regular r:id="rId28"/>
      <p:bold r:id="rId29"/>
    </p:embeddedFont>
    <p:embeddedFont>
      <p:font typeface="Roboto" panose="02000000000000000000" pitchFamily="2" charset="0"/>
      <p:regular r:id="rId30"/>
      <p:bold r:id="rId31"/>
      <p:italic r:id="rId32"/>
      <p:boldItalic r:id="rId33"/>
    </p:embeddedFont>
    <p:embeddedFont>
      <p:font typeface="Roboto Light" panose="02000000000000000000" pitchFamily="2" charset="0"/>
      <p:regular r:id="rId34"/>
      <p:bold r:id="rId35"/>
      <p:italic r:id="rId36"/>
      <p:boldItalic r:id="rId37"/>
    </p:embeddedFont>
    <p:embeddedFont>
      <p:font typeface="Roboto Medium" panose="02000000000000000000" pitchFamily="2" charset="0"/>
      <p:regular r:id="rId38"/>
      <p:bold r:id="rId39"/>
      <p:italic r:id="rId40"/>
      <p:boldItalic r:id="rId41"/>
    </p:embeddedFont>
    <p:embeddedFont>
      <p:font typeface="Verdana" panose="020B060403050404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B5B67-FC8D-456E-8495-19A32F6AAB5B}">
  <a:tblStyle styleId="{1ABB5B67-FC8D-456E-8495-19A32F6AAB5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136F7F0-4082-472B-BFD5-03DD80C060C1}"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3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Talk about this slide before the first question.</a:t>
            </a:r>
            <a:endParaRPr/>
          </a:p>
        </p:txBody>
      </p:sp>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29" name="Google Shape;329;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ef403f4ef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1ef403f4ef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ef403f4ef0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ef403f4ef0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06" name="Google Shape;106;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27" name="Google Shape;127;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38" name="Google Shape;13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50" name="Google Shape;150;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81" name="Google Shape;181;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t="22010" r="-1944" b="22009"/>
          <a:stretch/>
        </p:blipFill>
        <p:spPr>
          <a:xfrm>
            <a:off x="-1" y="-185738"/>
            <a:ext cx="12642607" cy="7043738"/>
          </a:xfrm>
          <a:prstGeom prst="rect">
            <a:avLst/>
          </a:prstGeom>
          <a:noFill/>
          <a:ln>
            <a:noFill/>
          </a:ln>
        </p:spPr>
      </p:pic>
      <p:sp>
        <p:nvSpPr>
          <p:cNvPr id="89" name="Google Shape;89;p13"/>
          <p:cNvSpPr txBox="1"/>
          <p:nvPr/>
        </p:nvSpPr>
        <p:spPr>
          <a:xfrm>
            <a:off x="3283802" y="1926656"/>
            <a:ext cx="5624395"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3200" b="1" i="0" u="none" strike="noStrike" cap="none" dirty="0">
                <a:solidFill>
                  <a:schemeClr val="dk1"/>
                </a:solidFill>
                <a:latin typeface="Roboto"/>
                <a:ea typeface="Roboto"/>
                <a:cs typeface="Roboto"/>
                <a:sym typeface="Roboto"/>
              </a:rPr>
              <a:t>Recovered Paper Market Update</a:t>
            </a:r>
            <a:endParaRPr sz="3200" b="1" i="0" u="none" strike="noStrike" cap="none" dirty="0">
              <a:solidFill>
                <a:srgbClr val="3F3F3F"/>
              </a:solidFill>
              <a:latin typeface="Roboto"/>
              <a:ea typeface="Roboto"/>
              <a:cs typeface="Roboto"/>
              <a:sym typeface="Roboto"/>
            </a:endParaRPr>
          </a:p>
        </p:txBody>
      </p:sp>
      <p:sp>
        <p:nvSpPr>
          <p:cNvPr id="90" name="Google Shape;90;p13"/>
          <p:cNvSpPr txBox="1"/>
          <p:nvPr/>
        </p:nvSpPr>
        <p:spPr>
          <a:xfrm>
            <a:off x="3230880" y="3142269"/>
            <a:ext cx="5624394" cy="203128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Roboto"/>
                <a:ea typeface="Roboto"/>
                <a:cs typeface="Roboto"/>
                <a:sym typeface="Roboto"/>
              </a:rPr>
              <a:t>With Johnathan Gold, Recovered Paper Market Specialist, Davis Index.</a:t>
            </a:r>
          </a:p>
          <a:p>
            <a:pPr marL="0" marR="0" lvl="0" indent="0" algn="ctr" rtl="0">
              <a:lnSpc>
                <a:spcPct val="100000"/>
              </a:lnSpc>
              <a:spcBef>
                <a:spcPts val="0"/>
              </a:spcBef>
              <a:spcAft>
                <a:spcPts val="0"/>
              </a:spcAft>
              <a:buClr>
                <a:srgbClr val="000000"/>
              </a:buClr>
              <a:buSzPts val="1800"/>
              <a:buFont typeface="Arial"/>
              <a:buNone/>
            </a:pPr>
            <a:r>
              <a:rPr lang="en-US" sz="1800" dirty="0">
                <a:solidFill>
                  <a:schemeClr val="dk1"/>
                </a:solidFill>
                <a:latin typeface="Roboto"/>
                <a:ea typeface="Roboto"/>
                <a:cs typeface="Roboto"/>
                <a:sym typeface="Roboto"/>
              </a:rPr>
              <a:t>Presentation by </a:t>
            </a:r>
            <a:r>
              <a:rPr lang="en-US" sz="1800" b="0" i="0" u="none" strike="noStrike" cap="none" dirty="0">
                <a:solidFill>
                  <a:schemeClr val="dk1"/>
                </a:solidFill>
                <a:latin typeface="Roboto"/>
                <a:ea typeface="Roboto"/>
                <a:cs typeface="Roboto"/>
                <a:sym typeface="Roboto"/>
              </a:rPr>
              <a:t>Huban Kasimi, Recycling Materials Editor,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Roboto"/>
                <a:ea typeface="Roboto"/>
                <a:cs typeface="Roboto"/>
                <a:sym typeface="Roboto"/>
              </a:rPr>
              <a:t>Davis Index</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3F3F3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Roboto"/>
                <a:ea typeface="Roboto"/>
                <a:cs typeface="Roboto"/>
                <a:sym typeface="Roboto"/>
              </a:rPr>
              <a:t>January 17, 2024</a:t>
            </a:r>
            <a:endParaRPr sz="1400" b="0" i="1" u="none" strike="noStrike" cap="none" dirty="0">
              <a:solidFill>
                <a:srgbClr val="3F3F3F"/>
              </a:solidFill>
              <a:latin typeface="Roboto"/>
              <a:ea typeface="Roboto"/>
              <a:cs typeface="Roboto"/>
              <a:sym typeface="Roboto"/>
            </a:endParaRPr>
          </a:p>
        </p:txBody>
      </p:sp>
      <p:pic>
        <p:nvPicPr>
          <p:cNvPr id="91" name="Google Shape;91;p13" descr="A black and white logo  Description automatically generated"/>
          <p:cNvPicPr preferRelativeResize="0"/>
          <p:nvPr/>
        </p:nvPicPr>
        <p:blipFill rotWithShape="1">
          <a:blip r:embed="rId4">
            <a:alphaModFix/>
          </a:blip>
          <a:srcRect/>
          <a:stretch/>
        </p:blipFill>
        <p:spPr>
          <a:xfrm>
            <a:off x="4724897" y="603039"/>
            <a:ext cx="2275070" cy="952262"/>
          </a:xfrm>
          <a:prstGeom prst="rect">
            <a:avLst/>
          </a:prstGeom>
          <a:noFill/>
          <a:ln>
            <a:noFill/>
          </a:ln>
        </p:spPr>
      </p:pic>
      <p:pic>
        <p:nvPicPr>
          <p:cNvPr id="92" name="Google Shape;92;p13"/>
          <p:cNvPicPr preferRelativeResize="0"/>
          <p:nvPr/>
        </p:nvPicPr>
        <p:blipFill rotWithShape="1">
          <a:blip r:embed="rId5">
            <a:alphaModFix/>
          </a:blip>
          <a:srcRect/>
          <a:stretch/>
        </p:blipFill>
        <p:spPr>
          <a:xfrm>
            <a:off x="5283165" y="5310714"/>
            <a:ext cx="1625669" cy="923289"/>
          </a:xfrm>
          <a:prstGeom prst="rect">
            <a:avLst/>
          </a:prstGeom>
          <a:noFill/>
          <a:ln>
            <a:noFill/>
          </a:ln>
        </p:spPr>
      </p:pic>
      <p:sp>
        <p:nvSpPr>
          <p:cNvPr id="93" name="Google Shape;93;p13"/>
          <p:cNvSpPr txBox="1">
            <a:spLocks noGrp="1"/>
          </p:cNvSpPr>
          <p:nvPr>
            <p:ph type="sldNum" idx="12"/>
          </p:nvPr>
        </p:nvSpPr>
        <p:spPr>
          <a:xfrm>
            <a:off x="9242367"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1</a:t>
            </a:fld>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body" idx="1"/>
          </p:nvPr>
        </p:nvSpPr>
        <p:spPr>
          <a:xfrm>
            <a:off x="834887" y="1806976"/>
            <a:ext cx="10599238" cy="4551725"/>
          </a:xfrm>
          <a:prstGeom prst="rect">
            <a:avLst/>
          </a:prstGeom>
          <a:noFill/>
          <a:ln>
            <a:noFill/>
          </a:ln>
        </p:spPr>
        <p:txBody>
          <a:bodyPr spcFirstLastPara="1" wrap="square" lIns="91425" tIns="45700" rIns="91425" bIns="45700" anchor="t" anchorCtr="0">
            <a:noAutofit/>
          </a:bodyPr>
          <a:lstStyle/>
          <a:p>
            <a:pPr marL="228600" lvl="0" indent="-209550" algn="l" rtl="0">
              <a:lnSpc>
                <a:spcPct val="150000"/>
              </a:lnSpc>
              <a:spcBef>
                <a:spcPts val="0"/>
              </a:spcBef>
              <a:spcAft>
                <a:spcPts val="0"/>
              </a:spcAft>
              <a:buClr>
                <a:schemeClr val="dk1"/>
              </a:buClr>
              <a:buSzPts val="1700"/>
              <a:buChar char="•"/>
            </a:pPr>
            <a:r>
              <a:rPr lang="en-US" sz="1700" dirty="0">
                <a:latin typeface="Roboto Light"/>
                <a:ea typeface="Roboto Light"/>
                <a:cs typeface="Roboto Light"/>
                <a:sym typeface="Roboto Light"/>
              </a:rPr>
              <a:t>Domestic collection rates in the US are likely to remain low until the end of Q1 2024.</a:t>
            </a:r>
            <a:endParaRPr sz="1700" dirty="0"/>
          </a:p>
          <a:p>
            <a:pPr marL="228600" lvl="0" indent="-209550" algn="l" rtl="0">
              <a:lnSpc>
                <a:spcPct val="150000"/>
              </a:lnSpc>
              <a:spcBef>
                <a:spcPts val="1000"/>
              </a:spcBef>
              <a:spcAft>
                <a:spcPts val="0"/>
              </a:spcAft>
              <a:buClr>
                <a:schemeClr val="dk1"/>
              </a:buClr>
              <a:buSzPts val="1700"/>
              <a:buChar char="•"/>
            </a:pPr>
            <a:r>
              <a:rPr lang="en-US" sz="1700" dirty="0">
                <a:latin typeface="Roboto Light"/>
                <a:ea typeface="Roboto Light"/>
                <a:cs typeface="Roboto Light"/>
                <a:sym typeface="Roboto Light"/>
              </a:rPr>
              <a:t>Demand for recycled fiber is anticipated to be adequate within the US. </a:t>
            </a:r>
          </a:p>
          <a:p>
            <a:pPr marL="228600" lvl="0" indent="-209550" algn="l" rtl="0">
              <a:lnSpc>
                <a:spcPct val="150000"/>
              </a:lnSpc>
              <a:spcBef>
                <a:spcPts val="1000"/>
              </a:spcBef>
              <a:spcAft>
                <a:spcPts val="0"/>
              </a:spcAft>
              <a:buClr>
                <a:schemeClr val="dk1"/>
              </a:buClr>
              <a:buSzPts val="1700"/>
              <a:buChar char="•"/>
            </a:pPr>
            <a:r>
              <a:rPr lang="en-US" sz="1700" dirty="0">
                <a:latin typeface="Roboto Light"/>
                <a:ea typeface="Roboto Light"/>
                <a:cs typeface="Roboto Light"/>
                <a:sym typeface="Roboto Light"/>
              </a:rPr>
              <a:t>Domestic supply will remain undisrupted as new mills come online after H1 2024.</a:t>
            </a:r>
          </a:p>
          <a:p>
            <a:pPr marL="228600" indent="-209550">
              <a:lnSpc>
                <a:spcPct val="150000"/>
              </a:lnSpc>
              <a:buSzPts val="1700"/>
            </a:pPr>
            <a:r>
              <a:rPr lang="en-US" sz="1700" dirty="0">
                <a:latin typeface="Roboto Light"/>
                <a:ea typeface="Roboto Light"/>
                <a:cs typeface="Roboto Light"/>
                <a:sym typeface="Roboto Light"/>
              </a:rPr>
              <a:t>Both OCC and DS OCC need to improve domestically for mills so the current surplus inventory can be moved out.   </a:t>
            </a:r>
            <a:endParaRPr lang="en-US" sz="1700" dirty="0"/>
          </a:p>
          <a:p>
            <a:pPr marL="228600" indent="-209550">
              <a:lnSpc>
                <a:spcPct val="150000"/>
              </a:lnSpc>
              <a:buSzPts val="1700"/>
            </a:pPr>
            <a:r>
              <a:rPr lang="en-US" sz="1700" dirty="0">
                <a:latin typeface="Roboto Light"/>
                <a:ea typeface="Roboto Light"/>
                <a:cs typeface="Roboto Light"/>
                <a:sym typeface="Roboto Light"/>
              </a:rPr>
              <a:t>In terms of exports, tonnages to the Far East will remain strong.</a:t>
            </a:r>
            <a:endParaRPr sz="1700" dirty="0"/>
          </a:p>
          <a:p>
            <a:pPr marL="228600" lvl="0" indent="-209550" algn="l" rtl="0">
              <a:lnSpc>
                <a:spcPct val="150000"/>
              </a:lnSpc>
              <a:spcBef>
                <a:spcPts val="1000"/>
              </a:spcBef>
              <a:spcAft>
                <a:spcPts val="0"/>
              </a:spcAft>
              <a:buClr>
                <a:schemeClr val="dk1"/>
              </a:buClr>
              <a:buSzPts val="1700"/>
              <a:buChar char="•"/>
            </a:pPr>
            <a:r>
              <a:rPr lang="en-US" sz="1700" dirty="0">
                <a:latin typeface="Roboto Light"/>
                <a:ea typeface="Roboto Light"/>
                <a:cs typeface="Roboto Light"/>
                <a:sym typeface="Roboto Light"/>
              </a:rPr>
              <a:t>Shipments to India may strengthen by Q2 2024. </a:t>
            </a:r>
            <a:endParaRPr sz="1700" dirty="0"/>
          </a:p>
          <a:p>
            <a:pPr marL="228600" lvl="0" indent="-209550" algn="l" rtl="0">
              <a:lnSpc>
                <a:spcPct val="150000"/>
              </a:lnSpc>
              <a:spcBef>
                <a:spcPts val="1000"/>
              </a:spcBef>
              <a:spcAft>
                <a:spcPts val="0"/>
              </a:spcAft>
              <a:buClr>
                <a:schemeClr val="dk1"/>
              </a:buClr>
              <a:buSzPts val="1700"/>
              <a:buChar char="•"/>
            </a:pPr>
            <a:r>
              <a:rPr lang="en-US" sz="1700" dirty="0">
                <a:latin typeface="Roboto Light"/>
                <a:ea typeface="Roboto Light"/>
                <a:cs typeface="Roboto Light"/>
                <a:sym typeface="Roboto Light"/>
              </a:rPr>
              <a:t> Prices of export-grade Baled #11 Old Corrugated Containers (OCC) and Baled #12 Double Sorted Old Corrugated (DS OCC) are anticipated to ‘normalize’ in the near-term.</a:t>
            </a:r>
            <a:endParaRPr sz="1700" dirty="0"/>
          </a:p>
        </p:txBody>
      </p:sp>
      <p:sp>
        <p:nvSpPr>
          <p:cNvPr id="255" name="Google Shape;255;p22"/>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
        <p:nvSpPr>
          <p:cNvPr id="256" name="Google Shape;256;p22"/>
          <p:cNvSpPr txBox="1">
            <a:spLocks noGrp="1"/>
          </p:cNvSpPr>
          <p:nvPr>
            <p:ph type="title"/>
          </p:nvPr>
        </p:nvSpPr>
        <p:spPr>
          <a:xfrm>
            <a:off x="493581" y="1163097"/>
            <a:ext cx="11273400" cy="765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Roboto"/>
              <a:buNone/>
            </a:pPr>
            <a:r>
              <a:rPr lang="en-US" sz="2600" b="1">
                <a:latin typeface="Roboto"/>
                <a:ea typeface="Roboto"/>
                <a:cs typeface="Roboto"/>
                <a:sym typeface="Roboto"/>
              </a:rPr>
              <a:t>Demand, Supply and Price Movements Expected this Year</a:t>
            </a:r>
            <a:endParaRPr sz="2600" b="1">
              <a:latin typeface="Roboto"/>
              <a:ea typeface="Roboto"/>
              <a:cs typeface="Roboto"/>
              <a:sym typeface="Roboto"/>
            </a:endParaRPr>
          </a:p>
        </p:txBody>
      </p:sp>
      <p:pic>
        <p:nvPicPr>
          <p:cNvPr id="257" name="Google Shape;257;p22" descr="A black and grey text  Description automatically generated"/>
          <p:cNvPicPr preferRelativeResize="0"/>
          <p:nvPr/>
        </p:nvPicPr>
        <p:blipFill rotWithShape="1">
          <a:blip r:embed="rId3">
            <a:alphaModFix/>
          </a:blip>
          <a:srcRect/>
          <a:stretch/>
        </p:blipFill>
        <p:spPr>
          <a:xfrm>
            <a:off x="656800" y="570093"/>
            <a:ext cx="1128456" cy="472332"/>
          </a:xfrm>
          <a:prstGeom prst="rect">
            <a:avLst/>
          </a:prstGeom>
          <a:noFill/>
          <a:ln>
            <a:noFill/>
          </a:ln>
        </p:spPr>
      </p:pic>
      <p:sp>
        <p:nvSpPr>
          <p:cNvPr id="258" name="Google Shape;258;p22"/>
          <p:cNvSpPr/>
          <p:nvPr/>
        </p:nvSpPr>
        <p:spPr>
          <a:xfrm>
            <a:off x="10645254" y="669488"/>
            <a:ext cx="1546800" cy="326700"/>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p:nvPr/>
        </p:nvSpPr>
        <p:spPr>
          <a:xfrm>
            <a:off x="10645254" y="672566"/>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3"/>
          <p:cNvSpPr/>
          <p:nvPr/>
        </p:nvSpPr>
        <p:spPr>
          <a:xfrm rot="5400000">
            <a:off x="-2251324" y="2262063"/>
            <a:ext cx="6858571" cy="2333305"/>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23"/>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p23"/>
          <p:cNvSpPr txBox="1"/>
          <p:nvPr/>
        </p:nvSpPr>
        <p:spPr>
          <a:xfrm>
            <a:off x="2849695" y="796475"/>
            <a:ext cx="4158242"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a:solidFill>
                  <a:srgbClr val="0C0C0C"/>
                </a:solidFill>
                <a:latin typeface="Roboto"/>
                <a:ea typeface="Roboto"/>
                <a:cs typeface="Roboto"/>
                <a:sym typeface="Roboto"/>
              </a:rPr>
              <a:t>Corrugated Prices and Trends </a:t>
            </a:r>
            <a:endParaRPr sz="2800" b="0" i="0" u="none" strike="noStrike" cap="none">
              <a:solidFill>
                <a:srgbClr val="000000"/>
              </a:solidFill>
              <a:latin typeface="Arial"/>
              <a:ea typeface="Arial"/>
              <a:cs typeface="Arial"/>
              <a:sym typeface="Arial"/>
            </a:endParaRPr>
          </a:p>
        </p:txBody>
      </p:sp>
      <p:sp>
        <p:nvSpPr>
          <p:cNvPr id="267" name="Google Shape;267;p23"/>
          <p:cNvSpPr txBox="1"/>
          <p:nvPr/>
        </p:nvSpPr>
        <p:spPr>
          <a:xfrm>
            <a:off x="723340" y="2900631"/>
            <a:ext cx="873368"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a:solidFill>
                  <a:schemeClr val="lt1"/>
                </a:solidFill>
                <a:latin typeface="Roboto"/>
                <a:ea typeface="Roboto"/>
                <a:cs typeface="Roboto"/>
                <a:sym typeface="Roboto"/>
              </a:rPr>
              <a:t>03</a:t>
            </a:r>
            <a:endParaRPr sz="1400" b="0" i="0" u="none" strike="noStrike" cap="none">
              <a:solidFill>
                <a:srgbClr val="000000"/>
              </a:solidFill>
              <a:latin typeface="Arial"/>
              <a:ea typeface="Arial"/>
              <a:cs typeface="Arial"/>
              <a:sym typeface="Arial"/>
            </a:endParaRPr>
          </a:p>
        </p:txBody>
      </p:sp>
      <p:sp>
        <p:nvSpPr>
          <p:cNvPr id="268" name="Google Shape;268;p23"/>
          <p:cNvSpPr/>
          <p:nvPr/>
        </p:nvSpPr>
        <p:spPr>
          <a:xfrm>
            <a:off x="10645254" y="672566"/>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9" name="Google Shape;269;p23"/>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0" name="Google Shape;270;p23" descr="A black and white logo  Description automatically generated"/>
          <p:cNvPicPr preferRelativeResize="0"/>
          <p:nvPr/>
        </p:nvPicPr>
        <p:blipFill rotWithShape="1">
          <a:blip r:embed="rId3">
            <a:alphaModFix/>
          </a:blip>
          <a:srcRect/>
          <a:stretch/>
        </p:blipFill>
        <p:spPr>
          <a:xfrm>
            <a:off x="570287" y="496125"/>
            <a:ext cx="1194948" cy="500162"/>
          </a:xfrm>
          <a:prstGeom prst="rect">
            <a:avLst/>
          </a:prstGeom>
          <a:noFill/>
          <a:ln>
            <a:noFill/>
          </a:ln>
        </p:spPr>
      </p:pic>
      <p:sp>
        <p:nvSpPr>
          <p:cNvPr id="271" name="Google Shape;271;p23"/>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pic>
        <p:nvPicPr>
          <p:cNvPr id="272" name="Google Shape;272;p23"/>
          <p:cNvPicPr preferRelativeResize="0"/>
          <p:nvPr/>
        </p:nvPicPr>
        <p:blipFill rotWithShape="1">
          <a:blip r:embed="rId4">
            <a:alphaModFix/>
          </a:blip>
          <a:srcRect/>
          <a:stretch/>
        </p:blipFill>
        <p:spPr>
          <a:xfrm>
            <a:off x="3637994" y="2172844"/>
            <a:ext cx="8061719" cy="42383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xfrm>
            <a:off x="459293" y="747024"/>
            <a:ext cx="11273400" cy="765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Roboto"/>
              <a:buNone/>
            </a:pPr>
            <a:r>
              <a:rPr lang="en-US" sz="2800" b="1">
                <a:latin typeface="Roboto"/>
                <a:ea typeface="Roboto"/>
                <a:cs typeface="Roboto"/>
                <a:sym typeface="Roboto"/>
              </a:rPr>
              <a:t>#11 OCC US domestic</a:t>
            </a:r>
            <a:endParaRPr sz="2800" b="1">
              <a:latin typeface="Roboto"/>
              <a:ea typeface="Roboto"/>
              <a:cs typeface="Roboto"/>
              <a:sym typeface="Roboto"/>
            </a:endParaRPr>
          </a:p>
        </p:txBody>
      </p:sp>
      <p:sp>
        <p:nvSpPr>
          <p:cNvPr id="289" name="Google Shape;289;p25"/>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
        <p:nvSpPr>
          <p:cNvPr id="290" name="Google Shape;290;p25"/>
          <p:cNvSpPr txBox="1"/>
          <p:nvPr/>
        </p:nvSpPr>
        <p:spPr>
          <a:xfrm>
            <a:off x="562303" y="5343103"/>
            <a:ext cx="10938600" cy="113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700" i="0" u="none" strike="noStrike" cap="none">
                <a:solidFill>
                  <a:schemeClr val="dk1"/>
                </a:solidFill>
                <a:latin typeface="Roboto Light"/>
                <a:ea typeface="Roboto Light"/>
                <a:cs typeface="Roboto Light"/>
                <a:sym typeface="Roboto Light"/>
              </a:rPr>
              <a:t>The monthly Davis Index for Baled #11 Old Corrugated Containers (OCC) rose $7/nt to $143/nt fob Northeast seller dock, $10/nt to $123/nt fob Los Angeles seller dock and $10/nt to $120/nt fob seller dock in the Midwest. Corrugated prices have begun 2024 on a high note after an underwhelming close in December. Generation is still below expectations but adequate supply of recycled fiber is keeping prices steady.</a:t>
            </a:r>
            <a:endParaRPr sz="1300" i="0" u="none" strike="noStrike" cap="none">
              <a:solidFill>
                <a:srgbClr val="000000"/>
              </a:solidFill>
              <a:latin typeface="Roboto Light"/>
              <a:ea typeface="Roboto Light"/>
              <a:cs typeface="Roboto Light"/>
              <a:sym typeface="Roboto Light"/>
            </a:endParaRPr>
          </a:p>
        </p:txBody>
      </p:sp>
      <p:pic>
        <p:nvPicPr>
          <p:cNvPr id="291" name="Google Shape;291;p25"/>
          <p:cNvPicPr preferRelativeResize="0"/>
          <p:nvPr/>
        </p:nvPicPr>
        <p:blipFill>
          <a:blip r:embed="rId3">
            <a:alphaModFix/>
          </a:blip>
          <a:stretch>
            <a:fillRect/>
          </a:stretch>
        </p:blipFill>
        <p:spPr>
          <a:xfrm>
            <a:off x="795437" y="1909699"/>
            <a:ext cx="10472325" cy="3277725"/>
          </a:xfrm>
          <a:prstGeom prst="rect">
            <a:avLst/>
          </a:prstGeom>
          <a:noFill/>
          <a:ln>
            <a:noFill/>
          </a:ln>
        </p:spPr>
      </p:pic>
      <p:sp>
        <p:nvSpPr>
          <p:cNvPr id="292" name="Google Shape;292;p25"/>
          <p:cNvSpPr/>
          <p:nvPr/>
        </p:nvSpPr>
        <p:spPr>
          <a:xfrm>
            <a:off x="10645254" y="669488"/>
            <a:ext cx="1546800" cy="326700"/>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p25" descr="A black and grey text  Description automatically generated"/>
          <p:cNvPicPr preferRelativeResize="0"/>
          <p:nvPr/>
        </p:nvPicPr>
        <p:blipFill rotWithShape="1">
          <a:blip r:embed="rId4">
            <a:alphaModFix/>
          </a:blip>
          <a:srcRect/>
          <a:stretch/>
        </p:blipFill>
        <p:spPr>
          <a:xfrm>
            <a:off x="656800" y="570093"/>
            <a:ext cx="1128456" cy="4723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title"/>
          </p:nvPr>
        </p:nvSpPr>
        <p:spPr>
          <a:xfrm>
            <a:off x="2262738" y="852419"/>
            <a:ext cx="7905000" cy="676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Roboto"/>
              <a:buNone/>
            </a:pPr>
            <a:r>
              <a:rPr lang="en-US" sz="2800" b="1">
                <a:latin typeface="Roboto"/>
                <a:ea typeface="Roboto"/>
                <a:cs typeface="Roboto"/>
                <a:sym typeface="Roboto"/>
              </a:rPr>
              <a:t>#11 Old Corrugated Containers export</a:t>
            </a:r>
            <a:endParaRPr sz="2800" b="1">
              <a:latin typeface="Roboto"/>
              <a:ea typeface="Roboto"/>
              <a:cs typeface="Roboto"/>
              <a:sym typeface="Roboto"/>
            </a:endParaRPr>
          </a:p>
        </p:txBody>
      </p:sp>
      <p:sp>
        <p:nvSpPr>
          <p:cNvPr id="278" name="Google Shape;278;p24"/>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
        <p:nvSpPr>
          <p:cNvPr id="279" name="Google Shape;279;p24"/>
          <p:cNvSpPr txBox="1"/>
          <p:nvPr/>
        </p:nvSpPr>
        <p:spPr>
          <a:xfrm>
            <a:off x="483473" y="4951031"/>
            <a:ext cx="112251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700" i="0" u="none" strike="noStrike" cap="none">
                <a:solidFill>
                  <a:schemeClr val="dk1"/>
                </a:solidFill>
                <a:latin typeface="Roboto Light"/>
                <a:ea typeface="Roboto Light"/>
                <a:cs typeface="Roboto Light"/>
                <a:sym typeface="Roboto Light"/>
              </a:rPr>
              <a:t>The weekly Davis Index for #11 Old Corrugated Containers slipped by $3/nt to $167/nt fas New York and $176/nt fas Los Angeles, respectively on Jan 11. Prices on both coasts appear to be recovering in 2024 after a period of softening around the middle of last year. The grade has held its own in Los Angeles reaching a six-month high of $179/nt fas on Jan 4. Some strengthening is expected out of the West Coast as freight differentials to the Far East become firmer. Prices of OCC on the East Coast have lagged since July. The grade was at its highest point in October at $174/nt fas New York. </a:t>
            </a:r>
            <a:endParaRPr sz="1300" i="0" u="none" strike="noStrike" cap="none">
              <a:solidFill>
                <a:srgbClr val="000000"/>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0" name="Google Shape;280;p24"/>
          <p:cNvPicPr preferRelativeResize="0"/>
          <p:nvPr/>
        </p:nvPicPr>
        <p:blipFill>
          <a:blip r:embed="rId3">
            <a:alphaModFix/>
          </a:blip>
          <a:stretch>
            <a:fillRect/>
          </a:stretch>
        </p:blipFill>
        <p:spPr>
          <a:xfrm>
            <a:off x="618874" y="1870550"/>
            <a:ext cx="10718950" cy="2894325"/>
          </a:xfrm>
          <a:prstGeom prst="rect">
            <a:avLst/>
          </a:prstGeom>
          <a:noFill/>
          <a:ln>
            <a:noFill/>
          </a:ln>
        </p:spPr>
      </p:pic>
      <p:sp>
        <p:nvSpPr>
          <p:cNvPr id="281" name="Google Shape;281;p24"/>
          <p:cNvSpPr/>
          <p:nvPr/>
        </p:nvSpPr>
        <p:spPr>
          <a:xfrm>
            <a:off x="10645254" y="669488"/>
            <a:ext cx="1546800" cy="326700"/>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2" name="Google Shape;282;p24" descr="A black and grey text  Description automatically generated"/>
          <p:cNvPicPr preferRelativeResize="0"/>
          <p:nvPr/>
        </p:nvPicPr>
        <p:blipFill rotWithShape="1">
          <a:blip r:embed="rId4">
            <a:alphaModFix/>
          </a:blip>
          <a:srcRect/>
          <a:stretch/>
        </p:blipFill>
        <p:spPr>
          <a:xfrm>
            <a:off x="656800" y="570093"/>
            <a:ext cx="1128456" cy="4723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p:nvPr/>
        </p:nvSpPr>
        <p:spPr>
          <a:xfrm>
            <a:off x="10645254" y="672566"/>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26"/>
          <p:cNvSpPr/>
          <p:nvPr/>
        </p:nvSpPr>
        <p:spPr>
          <a:xfrm rot="5400000">
            <a:off x="-2251324" y="2262063"/>
            <a:ext cx="6858571" cy="2333305"/>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p26"/>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p26"/>
          <p:cNvSpPr txBox="1"/>
          <p:nvPr/>
        </p:nvSpPr>
        <p:spPr>
          <a:xfrm>
            <a:off x="2826731" y="996271"/>
            <a:ext cx="41583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a:solidFill>
                  <a:srgbClr val="0C0C0C"/>
                </a:solidFill>
                <a:latin typeface="Roboto"/>
                <a:ea typeface="Roboto"/>
                <a:cs typeface="Roboto"/>
                <a:sym typeface="Roboto"/>
              </a:rPr>
              <a:t>US’ Recovered Paper Exports</a:t>
            </a:r>
            <a:endParaRPr sz="2800" b="0" i="0" u="none" strike="noStrike" cap="none">
              <a:solidFill>
                <a:srgbClr val="000000"/>
              </a:solidFill>
              <a:latin typeface="Arial"/>
              <a:ea typeface="Arial"/>
              <a:cs typeface="Arial"/>
              <a:sym typeface="Arial"/>
            </a:endParaRPr>
          </a:p>
        </p:txBody>
      </p:sp>
      <p:sp>
        <p:nvSpPr>
          <p:cNvPr id="302" name="Google Shape;302;p26"/>
          <p:cNvSpPr txBox="1"/>
          <p:nvPr/>
        </p:nvSpPr>
        <p:spPr>
          <a:xfrm>
            <a:off x="723340" y="2900631"/>
            <a:ext cx="873368"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a:solidFill>
                  <a:schemeClr val="lt1"/>
                </a:solidFill>
                <a:latin typeface="Roboto"/>
                <a:ea typeface="Roboto"/>
                <a:cs typeface="Roboto"/>
                <a:sym typeface="Roboto"/>
              </a:rPr>
              <a:t>05</a:t>
            </a:r>
            <a:endParaRPr sz="1400" b="0" i="0" u="none" strike="noStrike" cap="none">
              <a:solidFill>
                <a:srgbClr val="000000"/>
              </a:solidFill>
              <a:latin typeface="Arial"/>
              <a:ea typeface="Arial"/>
              <a:cs typeface="Arial"/>
              <a:sym typeface="Arial"/>
            </a:endParaRPr>
          </a:p>
        </p:txBody>
      </p:sp>
      <p:sp>
        <p:nvSpPr>
          <p:cNvPr id="303" name="Google Shape;303;p26"/>
          <p:cNvSpPr/>
          <p:nvPr/>
        </p:nvSpPr>
        <p:spPr>
          <a:xfrm>
            <a:off x="10645254" y="672566"/>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6"/>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5" name="Google Shape;305;p26" descr="A black and white logo  Description automatically generated"/>
          <p:cNvPicPr preferRelativeResize="0"/>
          <p:nvPr/>
        </p:nvPicPr>
        <p:blipFill rotWithShape="1">
          <a:blip r:embed="rId3">
            <a:alphaModFix/>
          </a:blip>
          <a:srcRect/>
          <a:stretch/>
        </p:blipFill>
        <p:spPr>
          <a:xfrm>
            <a:off x="570287" y="496125"/>
            <a:ext cx="1194948" cy="500162"/>
          </a:xfrm>
          <a:prstGeom prst="rect">
            <a:avLst/>
          </a:prstGeom>
          <a:noFill/>
          <a:ln>
            <a:noFill/>
          </a:ln>
        </p:spPr>
      </p:pic>
      <p:sp>
        <p:nvSpPr>
          <p:cNvPr id="306" name="Google Shape;306;p26"/>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pic>
        <p:nvPicPr>
          <p:cNvPr id="307" name="Google Shape;307;p26"/>
          <p:cNvPicPr preferRelativeResize="0"/>
          <p:nvPr/>
        </p:nvPicPr>
        <p:blipFill rotWithShape="1">
          <a:blip r:embed="rId4">
            <a:alphaModFix/>
          </a:blip>
          <a:srcRect/>
          <a:stretch/>
        </p:blipFill>
        <p:spPr>
          <a:xfrm>
            <a:off x="3542419" y="2239869"/>
            <a:ext cx="8061719" cy="42383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xfrm>
            <a:off x="2044342" y="1400589"/>
            <a:ext cx="8103300" cy="651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800"/>
              <a:buFont typeface="Roboto"/>
              <a:buNone/>
            </a:pPr>
            <a:r>
              <a:rPr lang="en-US" sz="2800" b="1" dirty="0">
                <a:latin typeface="Roboto"/>
                <a:ea typeface="Roboto"/>
                <a:cs typeface="Roboto"/>
                <a:sym typeface="Roboto"/>
              </a:rPr>
              <a:t>US recovered paper exports</a:t>
            </a:r>
            <a:endParaRPr sz="2800" b="1" dirty="0">
              <a:latin typeface="Roboto"/>
              <a:ea typeface="Roboto"/>
              <a:cs typeface="Roboto"/>
              <a:sym typeface="Roboto"/>
            </a:endParaRPr>
          </a:p>
        </p:txBody>
      </p:sp>
      <p:sp>
        <p:nvSpPr>
          <p:cNvPr id="314" name="Google Shape;314;p27"/>
          <p:cNvSpPr txBox="1">
            <a:spLocks noGrp="1"/>
          </p:cNvSpPr>
          <p:nvPr>
            <p:ph type="body" idx="2"/>
          </p:nvPr>
        </p:nvSpPr>
        <p:spPr>
          <a:xfrm>
            <a:off x="805070" y="2382039"/>
            <a:ext cx="10172870" cy="3139150"/>
          </a:xfrm>
          <a:prstGeom prst="rect">
            <a:avLst/>
          </a:prstGeom>
          <a:noFill/>
          <a:ln>
            <a:noFill/>
          </a:ln>
        </p:spPr>
        <p:txBody>
          <a:bodyPr spcFirstLastPara="1" wrap="square" lIns="91425" tIns="45700" rIns="91425" bIns="45700" anchor="t" anchorCtr="0">
            <a:noAutofit/>
          </a:bodyPr>
          <a:lstStyle/>
          <a:p>
            <a:pPr marL="285750" lvl="0" indent="-285750" algn="l" rtl="0">
              <a:lnSpc>
                <a:spcPct val="150000"/>
              </a:lnSpc>
              <a:spcBef>
                <a:spcPts val="0"/>
              </a:spcBef>
              <a:spcAft>
                <a:spcPts val="0"/>
              </a:spcAft>
              <a:buClr>
                <a:schemeClr val="dk1"/>
              </a:buClr>
              <a:buSzPts val="1500"/>
              <a:buFont typeface="Arial"/>
              <a:buChar char="•"/>
            </a:pPr>
            <a:r>
              <a:rPr lang="en-US" sz="1500" dirty="0">
                <a:latin typeface="Roboto Light"/>
                <a:ea typeface="Roboto Light"/>
                <a:cs typeface="Roboto Light"/>
                <a:sym typeface="Roboto Light"/>
              </a:rPr>
              <a:t>US recovered paper trade continued to wane between January and November, with exports and imports down 13pc and 19pc, respectively.</a:t>
            </a:r>
            <a:endParaRPr dirty="0"/>
          </a:p>
          <a:p>
            <a:pPr marL="285750" lvl="0" indent="-285750" algn="l" rtl="0">
              <a:lnSpc>
                <a:spcPct val="150000"/>
              </a:lnSpc>
              <a:spcBef>
                <a:spcPts val="1000"/>
              </a:spcBef>
              <a:spcAft>
                <a:spcPts val="0"/>
              </a:spcAft>
              <a:buClr>
                <a:schemeClr val="dk1"/>
              </a:buClr>
              <a:buSzPts val="1500"/>
              <a:buFont typeface="Arial"/>
              <a:buChar char="•"/>
            </a:pPr>
            <a:r>
              <a:rPr lang="en-US" sz="1500" dirty="0">
                <a:latin typeface="Roboto Light"/>
                <a:ea typeface="Roboto Light"/>
                <a:cs typeface="Roboto Light"/>
                <a:sym typeface="Roboto Light"/>
              </a:rPr>
              <a:t>Total shipped volumes to other countries were 13.11mn </a:t>
            </a:r>
            <a:r>
              <a:rPr lang="en-US" sz="1500" dirty="0" err="1">
                <a:latin typeface="Roboto Light"/>
                <a:ea typeface="Roboto Light"/>
                <a:cs typeface="Roboto Light"/>
                <a:sym typeface="Roboto Light"/>
              </a:rPr>
              <a:t>nt</a:t>
            </a:r>
            <a:r>
              <a:rPr lang="en-US" sz="1500" dirty="0">
                <a:latin typeface="Roboto Light"/>
                <a:ea typeface="Roboto Light"/>
                <a:cs typeface="Roboto Light"/>
                <a:sym typeface="Roboto Light"/>
              </a:rPr>
              <a:t> compared with 15.01mn </a:t>
            </a:r>
            <a:r>
              <a:rPr lang="en-US" sz="1500" dirty="0" err="1">
                <a:latin typeface="Roboto Light"/>
                <a:ea typeface="Roboto Light"/>
                <a:cs typeface="Roboto Light"/>
                <a:sym typeface="Roboto Light"/>
              </a:rPr>
              <a:t>nt</a:t>
            </a:r>
            <a:r>
              <a:rPr lang="en-US" sz="1500" dirty="0">
                <a:latin typeface="Roboto Light"/>
                <a:ea typeface="Roboto Light"/>
                <a:cs typeface="Roboto Light"/>
                <a:sym typeface="Roboto Light"/>
              </a:rPr>
              <a:t> annually for the period. </a:t>
            </a:r>
            <a:endParaRPr dirty="0"/>
          </a:p>
          <a:p>
            <a:pPr marL="285750" lvl="0" indent="-285750" algn="l" rtl="0">
              <a:lnSpc>
                <a:spcPct val="150000"/>
              </a:lnSpc>
              <a:spcBef>
                <a:spcPts val="1000"/>
              </a:spcBef>
              <a:spcAft>
                <a:spcPts val="0"/>
              </a:spcAft>
              <a:buClr>
                <a:schemeClr val="dk1"/>
              </a:buClr>
              <a:buSzPts val="1500"/>
              <a:buFont typeface="Arial"/>
              <a:buChar char="•"/>
            </a:pPr>
            <a:r>
              <a:rPr lang="en-US" sz="1500" dirty="0">
                <a:latin typeface="Roboto Light"/>
                <a:ea typeface="Roboto Light"/>
                <a:cs typeface="Roboto Light"/>
                <a:sym typeface="Roboto Light"/>
              </a:rPr>
              <a:t>In November the US exported 1.16mn </a:t>
            </a:r>
            <a:r>
              <a:rPr lang="en-US" sz="1500" dirty="0" err="1">
                <a:latin typeface="Roboto Light"/>
                <a:ea typeface="Roboto Light"/>
                <a:cs typeface="Roboto Light"/>
                <a:sym typeface="Roboto Light"/>
              </a:rPr>
              <a:t>nt</a:t>
            </a:r>
            <a:r>
              <a:rPr lang="en-US" sz="1500" dirty="0">
                <a:latin typeface="Roboto Light"/>
                <a:ea typeface="Roboto Light"/>
                <a:cs typeface="Roboto Light"/>
                <a:sym typeface="Roboto Light"/>
              </a:rPr>
              <a:t> of recovered paper, down 15pc against 1.38mn </a:t>
            </a:r>
            <a:r>
              <a:rPr lang="en-US" sz="1500" dirty="0" err="1">
                <a:latin typeface="Roboto Light"/>
                <a:ea typeface="Roboto Light"/>
                <a:cs typeface="Roboto Light"/>
                <a:sym typeface="Roboto Light"/>
              </a:rPr>
              <a:t>nt</a:t>
            </a:r>
            <a:r>
              <a:rPr lang="en-US" sz="1500" dirty="0">
                <a:latin typeface="Roboto Light"/>
                <a:ea typeface="Roboto Light"/>
                <a:cs typeface="Roboto Light"/>
                <a:sym typeface="Roboto Light"/>
              </a:rPr>
              <a:t> in the same month in 2022. </a:t>
            </a:r>
          </a:p>
          <a:p>
            <a:pPr marL="285750" indent="-285750">
              <a:lnSpc>
                <a:spcPct val="150000"/>
              </a:lnSpc>
              <a:buSzPts val="1500"/>
              <a:buFont typeface="Arial"/>
              <a:buChar char="•"/>
            </a:pPr>
            <a:r>
              <a:rPr lang="en-US" sz="1600" dirty="0">
                <a:latin typeface="Roboto Light"/>
                <a:ea typeface="Roboto Light"/>
                <a:cs typeface="Roboto Light"/>
                <a:sym typeface="Roboto Light"/>
              </a:rPr>
              <a:t>Los Angeles was the busiest port, handling 36,883nt</a:t>
            </a:r>
            <a:r>
              <a:rPr lang="en-US" sz="1600" dirty="0">
                <a:latin typeface="Roboto"/>
                <a:ea typeface="Roboto"/>
                <a:cs typeface="Roboto"/>
                <a:sym typeface="Roboto"/>
              </a:rPr>
              <a:t>,</a:t>
            </a:r>
            <a:r>
              <a:rPr lang="en-US" sz="1600" dirty="0">
                <a:latin typeface="Roboto Light"/>
                <a:ea typeface="Roboto Light"/>
                <a:cs typeface="Roboto Light"/>
                <a:sym typeface="Roboto Light"/>
              </a:rPr>
              <a:t> accounting for 16pc of the total exports from the West Coast.</a:t>
            </a:r>
            <a:endParaRPr dirty="0"/>
          </a:p>
        </p:txBody>
      </p:sp>
      <p:sp>
        <p:nvSpPr>
          <p:cNvPr id="315" name="Google Shape;315;p27"/>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316" name="Google Shape;316;p27"/>
          <p:cNvSpPr/>
          <p:nvPr/>
        </p:nvSpPr>
        <p:spPr>
          <a:xfrm>
            <a:off x="10645254" y="669488"/>
            <a:ext cx="1546800" cy="326700"/>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7" name="Google Shape;317;p27" descr="A black and grey text  Description automatically generated"/>
          <p:cNvPicPr preferRelativeResize="0"/>
          <p:nvPr/>
        </p:nvPicPr>
        <p:blipFill rotWithShape="1">
          <a:blip r:embed="rId3">
            <a:alphaModFix/>
          </a:blip>
          <a:srcRect/>
          <a:stretch/>
        </p:blipFill>
        <p:spPr>
          <a:xfrm>
            <a:off x="656800" y="570093"/>
            <a:ext cx="1128456" cy="4723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a:spLocks noGrp="1"/>
          </p:cNvSpPr>
          <p:nvPr>
            <p:ph type="title"/>
          </p:nvPr>
        </p:nvSpPr>
        <p:spPr>
          <a:xfrm>
            <a:off x="2625012" y="459676"/>
            <a:ext cx="6962700" cy="105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Roboto"/>
              <a:buNone/>
            </a:pPr>
            <a:r>
              <a:rPr lang="en-US" sz="2800" b="1">
                <a:latin typeface="Roboto"/>
                <a:ea typeface="Roboto"/>
                <a:cs typeface="Roboto"/>
                <a:sym typeface="Roboto"/>
              </a:rPr>
              <a:t>Top five buyers of the US’ recycled paper </a:t>
            </a:r>
            <a:endParaRPr sz="2800" b="1">
              <a:latin typeface="Roboto"/>
              <a:ea typeface="Roboto"/>
              <a:cs typeface="Roboto"/>
              <a:sym typeface="Roboto"/>
            </a:endParaRPr>
          </a:p>
        </p:txBody>
      </p:sp>
      <p:sp>
        <p:nvSpPr>
          <p:cNvPr id="323" name="Google Shape;323;p28"/>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
        <p:nvSpPr>
          <p:cNvPr id="324" name="Google Shape;324;p28"/>
          <p:cNvSpPr/>
          <p:nvPr/>
        </p:nvSpPr>
        <p:spPr>
          <a:xfrm>
            <a:off x="10645254" y="669488"/>
            <a:ext cx="1546800" cy="326700"/>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5" name="Google Shape;325;p28" descr="A black and grey text  Description automatically generated"/>
          <p:cNvPicPr preferRelativeResize="0"/>
          <p:nvPr/>
        </p:nvPicPr>
        <p:blipFill rotWithShape="1">
          <a:blip r:embed="rId3">
            <a:alphaModFix/>
          </a:blip>
          <a:srcRect/>
          <a:stretch/>
        </p:blipFill>
        <p:spPr>
          <a:xfrm>
            <a:off x="656800" y="570093"/>
            <a:ext cx="1128456" cy="472332"/>
          </a:xfrm>
          <a:prstGeom prst="rect">
            <a:avLst/>
          </a:prstGeom>
          <a:noFill/>
          <a:ln>
            <a:noFill/>
          </a:ln>
        </p:spPr>
      </p:pic>
      <p:pic>
        <p:nvPicPr>
          <p:cNvPr id="326" name="Google Shape;326;p28"/>
          <p:cNvPicPr preferRelativeResize="0"/>
          <p:nvPr/>
        </p:nvPicPr>
        <p:blipFill>
          <a:blip r:embed="rId4">
            <a:alphaModFix/>
          </a:blip>
          <a:stretch>
            <a:fillRect/>
          </a:stretch>
        </p:blipFill>
        <p:spPr>
          <a:xfrm>
            <a:off x="5811083" y="1429937"/>
            <a:ext cx="4776299" cy="4409925"/>
          </a:xfrm>
          <a:prstGeom prst="rect">
            <a:avLst/>
          </a:prstGeom>
          <a:noFill/>
          <a:ln>
            <a:noFill/>
          </a:ln>
        </p:spPr>
      </p:pic>
      <p:sp>
        <p:nvSpPr>
          <p:cNvPr id="3" name="TextBox 2">
            <a:extLst>
              <a:ext uri="{FF2B5EF4-FFF2-40B4-BE49-F238E27FC236}">
                <a16:creationId xmlns:a16="http://schemas.microsoft.com/office/drawing/2014/main" id="{54CE5454-4316-4C69-30CB-6EB1E7AD2D81}"/>
              </a:ext>
            </a:extLst>
          </p:cNvPr>
          <p:cNvSpPr txBox="1"/>
          <p:nvPr/>
        </p:nvSpPr>
        <p:spPr>
          <a:xfrm>
            <a:off x="1024548" y="1903348"/>
            <a:ext cx="4776299" cy="3790781"/>
          </a:xfrm>
          <a:prstGeom prst="rect">
            <a:avLst/>
          </a:prstGeom>
          <a:noFill/>
        </p:spPr>
        <p:txBody>
          <a:bodyPr wrap="square" rtlCol="0">
            <a:spAutoFit/>
          </a:bodyPr>
          <a:lstStyle/>
          <a:p>
            <a:pPr marL="285750" lvl="0" indent="-285750" rtl="0">
              <a:lnSpc>
                <a:spcPct val="150000"/>
              </a:lnSpc>
              <a:spcBef>
                <a:spcPts val="1000"/>
              </a:spcBef>
              <a:spcAft>
                <a:spcPts val="0"/>
              </a:spcAft>
              <a:buClr>
                <a:schemeClr val="dk1"/>
              </a:buClr>
              <a:buSzPts val="1500"/>
              <a:buFont typeface="Arial"/>
              <a:buChar char="•"/>
            </a:pPr>
            <a:r>
              <a:rPr lang="en-US" sz="1600" dirty="0">
                <a:latin typeface="Roboto Light"/>
                <a:ea typeface="Roboto Light"/>
                <a:cs typeface="Roboto Light"/>
                <a:sym typeface="Roboto Light"/>
              </a:rPr>
              <a:t>India remains the top buyer but with 31pc lower shipments at 2.53mn </a:t>
            </a:r>
            <a:r>
              <a:rPr lang="en-US" sz="1600" dirty="0" err="1">
                <a:latin typeface="Roboto Light"/>
                <a:ea typeface="Roboto Light"/>
                <a:cs typeface="Roboto Light"/>
                <a:sym typeface="Roboto Light"/>
              </a:rPr>
              <a:t>nt</a:t>
            </a:r>
            <a:r>
              <a:rPr lang="en-US" sz="1600" dirty="0">
                <a:latin typeface="Roboto Light"/>
                <a:ea typeface="Roboto Light"/>
                <a:cs typeface="Roboto Light"/>
                <a:sym typeface="Roboto Light"/>
              </a:rPr>
              <a:t> between January and November against 3.7mn </a:t>
            </a:r>
            <a:r>
              <a:rPr lang="en-US" sz="1600" dirty="0" err="1">
                <a:latin typeface="Roboto Light"/>
                <a:ea typeface="Roboto Light"/>
                <a:cs typeface="Roboto Light"/>
                <a:sym typeface="Roboto Light"/>
              </a:rPr>
              <a:t>nt</a:t>
            </a:r>
            <a:r>
              <a:rPr lang="en-US" sz="1600" dirty="0">
                <a:latin typeface="Roboto Light"/>
                <a:ea typeface="Roboto Light"/>
                <a:cs typeface="Roboto Light"/>
                <a:sym typeface="Roboto Light"/>
              </a:rPr>
              <a:t> in the prior-year period. In October volumes to India fell 4pc to 182,962nt from 190,224nt in the year-ago month. </a:t>
            </a:r>
            <a:endParaRPr lang="en-US" sz="1600" dirty="0"/>
          </a:p>
          <a:p>
            <a:pPr marL="285750" lvl="0" indent="-285750" rtl="0">
              <a:lnSpc>
                <a:spcPct val="150000"/>
              </a:lnSpc>
              <a:spcBef>
                <a:spcPts val="1000"/>
              </a:spcBef>
              <a:spcAft>
                <a:spcPts val="0"/>
              </a:spcAft>
              <a:buClr>
                <a:schemeClr val="dk1"/>
              </a:buClr>
              <a:buSzPts val="1500"/>
              <a:buFont typeface="Arial"/>
              <a:buChar char="•"/>
            </a:pPr>
            <a:r>
              <a:rPr lang="en-US" sz="1600" dirty="0">
                <a:latin typeface="Roboto Light"/>
                <a:ea typeface="Roboto Light"/>
                <a:cs typeface="Roboto Light"/>
                <a:sym typeface="Roboto Light"/>
              </a:rPr>
              <a:t>Malaysia, Thailand, Vietnam, and Mexico continue to be the other top buyers of US’ recycled paper and pulp.</a:t>
            </a:r>
            <a:endParaRPr lang="en-US" sz="1600" dirty="0"/>
          </a:p>
          <a:p>
            <a:endParaRPr lang="en-IN" sz="1600" dirty="0"/>
          </a:p>
        </p:txBody>
      </p:sp>
      <p:cxnSp>
        <p:nvCxnSpPr>
          <p:cNvPr id="5" name="Straight Connector 4">
            <a:extLst>
              <a:ext uri="{FF2B5EF4-FFF2-40B4-BE49-F238E27FC236}">
                <a16:creationId xmlns:a16="http://schemas.microsoft.com/office/drawing/2014/main" id="{3D98A9EA-FA48-C3ED-7331-CF04228CC1EC}"/>
              </a:ext>
            </a:extLst>
          </p:cNvPr>
          <p:cNvCxnSpPr>
            <a:cxnSpLocks/>
          </p:cNvCxnSpPr>
          <p:nvPr/>
        </p:nvCxnSpPr>
        <p:spPr>
          <a:xfrm>
            <a:off x="5800847" y="1853648"/>
            <a:ext cx="0" cy="389613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9"/>
          <p:cNvSpPr/>
          <p:nvPr/>
        </p:nvSpPr>
        <p:spPr>
          <a:xfrm>
            <a:off x="10645254" y="672566"/>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32" name="Google Shape;332;p29"/>
          <p:cNvGrpSpPr/>
          <p:nvPr/>
        </p:nvGrpSpPr>
        <p:grpSpPr>
          <a:xfrm>
            <a:off x="6096000" y="1037966"/>
            <a:ext cx="936564" cy="440245"/>
            <a:chOff x="8604247" y="3086685"/>
            <a:chExt cx="1294353" cy="608429"/>
          </a:xfrm>
        </p:grpSpPr>
        <p:sp>
          <p:nvSpPr>
            <p:cNvPr id="333" name="Google Shape;333;p29"/>
            <p:cNvSpPr/>
            <p:nvPr/>
          </p:nvSpPr>
          <p:spPr>
            <a:xfrm>
              <a:off x="9486386" y="3086687"/>
              <a:ext cx="412214" cy="49466"/>
            </a:xfrm>
            <a:custGeom>
              <a:avLst/>
              <a:gdLst/>
              <a:ahLst/>
              <a:cxnLst/>
              <a:rect l="l" t="t" r="r" b="b"/>
              <a:pathLst>
                <a:path w="238125" h="28575" extrusionOk="0">
                  <a:moveTo>
                    <a:pt x="0" y="0"/>
                  </a:moveTo>
                  <a:lnTo>
                    <a:pt x="245745" y="0"/>
                  </a:lnTo>
                  <a:lnTo>
                    <a:pt x="245745" y="33337"/>
                  </a:lnTo>
                  <a:lnTo>
                    <a:pt x="0" y="333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4" name="Google Shape;334;p29"/>
            <p:cNvGrpSpPr/>
            <p:nvPr/>
          </p:nvGrpSpPr>
          <p:grpSpPr>
            <a:xfrm>
              <a:off x="8604247" y="3086685"/>
              <a:ext cx="1010750" cy="296794"/>
              <a:chOff x="10383755" y="3433960"/>
              <a:chExt cx="583883" cy="171450"/>
            </a:xfrm>
          </p:grpSpPr>
          <p:sp>
            <p:nvSpPr>
              <p:cNvPr id="335" name="Google Shape;335;p29"/>
              <p:cNvSpPr/>
              <p:nvPr/>
            </p:nvSpPr>
            <p:spPr>
              <a:xfrm>
                <a:off x="10383755" y="3435866"/>
                <a:ext cx="152400" cy="161925"/>
              </a:xfrm>
              <a:custGeom>
                <a:avLst/>
                <a:gdLst/>
                <a:ahLst/>
                <a:cxnLst/>
                <a:rect l="l" t="t" r="r" b="b"/>
                <a:pathLst>
                  <a:path w="152400" h="161925" extrusionOk="0">
                    <a:moveTo>
                      <a:pt x="952" y="0"/>
                    </a:moveTo>
                    <a:lnTo>
                      <a:pt x="68580" y="0"/>
                    </a:lnTo>
                    <a:cubicBezTo>
                      <a:pt x="80010" y="0"/>
                      <a:pt x="90488" y="1905"/>
                      <a:pt x="100965" y="4763"/>
                    </a:cubicBezTo>
                    <a:cubicBezTo>
                      <a:pt x="111442" y="8572"/>
                      <a:pt x="120967" y="13335"/>
                      <a:pt x="128588" y="20955"/>
                    </a:cubicBezTo>
                    <a:cubicBezTo>
                      <a:pt x="136207" y="27622"/>
                      <a:pt x="142875" y="37147"/>
                      <a:pt x="147638" y="47625"/>
                    </a:cubicBezTo>
                    <a:cubicBezTo>
                      <a:pt x="152400" y="58103"/>
                      <a:pt x="155257" y="70485"/>
                      <a:pt x="155257" y="85725"/>
                    </a:cubicBezTo>
                    <a:cubicBezTo>
                      <a:pt x="155257" y="100013"/>
                      <a:pt x="152400" y="113347"/>
                      <a:pt x="146685" y="123825"/>
                    </a:cubicBezTo>
                    <a:cubicBezTo>
                      <a:pt x="140970" y="134303"/>
                      <a:pt x="134302" y="143828"/>
                      <a:pt x="124777" y="150495"/>
                    </a:cubicBezTo>
                    <a:cubicBezTo>
                      <a:pt x="116205" y="157163"/>
                      <a:pt x="106680" y="162878"/>
                      <a:pt x="95250" y="165735"/>
                    </a:cubicBezTo>
                    <a:cubicBezTo>
                      <a:pt x="84772" y="169545"/>
                      <a:pt x="74295" y="170497"/>
                      <a:pt x="63817" y="170497"/>
                    </a:cubicBezTo>
                    <a:lnTo>
                      <a:pt x="0" y="170497"/>
                    </a:lnTo>
                    <a:lnTo>
                      <a:pt x="0" y="0"/>
                    </a:lnTo>
                    <a:close/>
                    <a:moveTo>
                      <a:pt x="53340" y="143828"/>
                    </a:moveTo>
                    <a:cubicBezTo>
                      <a:pt x="62865" y="143828"/>
                      <a:pt x="71438" y="142875"/>
                      <a:pt x="80010" y="140970"/>
                    </a:cubicBezTo>
                    <a:cubicBezTo>
                      <a:pt x="88582" y="139065"/>
                      <a:pt x="96202" y="135255"/>
                      <a:pt x="101917" y="130493"/>
                    </a:cubicBezTo>
                    <a:cubicBezTo>
                      <a:pt x="108585" y="125730"/>
                      <a:pt x="113347" y="120015"/>
                      <a:pt x="117157" y="112395"/>
                    </a:cubicBezTo>
                    <a:cubicBezTo>
                      <a:pt x="120967" y="104775"/>
                      <a:pt x="122872" y="96203"/>
                      <a:pt x="122872" y="85725"/>
                    </a:cubicBezTo>
                    <a:cubicBezTo>
                      <a:pt x="122872" y="75247"/>
                      <a:pt x="120967" y="66675"/>
                      <a:pt x="118110" y="59055"/>
                    </a:cubicBezTo>
                    <a:cubicBezTo>
                      <a:pt x="115252" y="51435"/>
                      <a:pt x="110490" y="45720"/>
                      <a:pt x="104775" y="40957"/>
                    </a:cubicBezTo>
                    <a:cubicBezTo>
                      <a:pt x="99060" y="36195"/>
                      <a:pt x="92392" y="33338"/>
                      <a:pt x="84772" y="30480"/>
                    </a:cubicBezTo>
                    <a:cubicBezTo>
                      <a:pt x="77152" y="28575"/>
                      <a:pt x="68580" y="27622"/>
                      <a:pt x="59055" y="27622"/>
                    </a:cubicBezTo>
                    <a:lnTo>
                      <a:pt x="31432" y="27622"/>
                    </a:lnTo>
                    <a:lnTo>
                      <a:pt x="31432" y="143828"/>
                    </a:lnTo>
                    <a:lnTo>
                      <a:pt x="53340" y="1438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29"/>
              <p:cNvSpPr/>
              <p:nvPr/>
            </p:nvSpPr>
            <p:spPr>
              <a:xfrm>
                <a:off x="10558063" y="3488253"/>
                <a:ext cx="104775" cy="114300"/>
              </a:xfrm>
              <a:custGeom>
                <a:avLst/>
                <a:gdLst/>
                <a:ahLst/>
                <a:cxnLst/>
                <a:rect l="l" t="t" r="r" b="b"/>
                <a:pathLst>
                  <a:path w="104775" h="114300" extrusionOk="0">
                    <a:moveTo>
                      <a:pt x="79057" y="102870"/>
                    </a:moveTo>
                    <a:lnTo>
                      <a:pt x="79057" y="102870"/>
                    </a:lnTo>
                    <a:cubicBezTo>
                      <a:pt x="74295" y="109538"/>
                      <a:pt x="68580" y="114300"/>
                      <a:pt x="62865" y="117157"/>
                    </a:cubicBezTo>
                    <a:cubicBezTo>
                      <a:pt x="56197" y="120015"/>
                      <a:pt x="49530" y="121920"/>
                      <a:pt x="41910" y="121920"/>
                    </a:cubicBezTo>
                    <a:cubicBezTo>
                      <a:pt x="36195" y="121920"/>
                      <a:pt x="31432" y="120968"/>
                      <a:pt x="26670" y="120015"/>
                    </a:cubicBezTo>
                    <a:cubicBezTo>
                      <a:pt x="21907" y="118110"/>
                      <a:pt x="17145" y="116205"/>
                      <a:pt x="13335" y="113347"/>
                    </a:cubicBezTo>
                    <a:cubicBezTo>
                      <a:pt x="9525" y="110490"/>
                      <a:pt x="6668" y="106680"/>
                      <a:pt x="3810" y="102870"/>
                    </a:cubicBezTo>
                    <a:cubicBezTo>
                      <a:pt x="953" y="98107"/>
                      <a:pt x="0" y="93345"/>
                      <a:pt x="0" y="87630"/>
                    </a:cubicBezTo>
                    <a:cubicBezTo>
                      <a:pt x="0" y="80963"/>
                      <a:pt x="953" y="76200"/>
                      <a:pt x="3810" y="71438"/>
                    </a:cubicBezTo>
                    <a:cubicBezTo>
                      <a:pt x="5715" y="66675"/>
                      <a:pt x="9525" y="62865"/>
                      <a:pt x="13335" y="60007"/>
                    </a:cubicBezTo>
                    <a:cubicBezTo>
                      <a:pt x="17145" y="57150"/>
                      <a:pt x="21907" y="54293"/>
                      <a:pt x="26670" y="53340"/>
                    </a:cubicBezTo>
                    <a:cubicBezTo>
                      <a:pt x="31432" y="51435"/>
                      <a:pt x="37147" y="50482"/>
                      <a:pt x="41910" y="49530"/>
                    </a:cubicBezTo>
                    <a:cubicBezTo>
                      <a:pt x="47625" y="48578"/>
                      <a:pt x="52388" y="47625"/>
                      <a:pt x="58103" y="47625"/>
                    </a:cubicBezTo>
                    <a:cubicBezTo>
                      <a:pt x="63818" y="47625"/>
                      <a:pt x="68580" y="47625"/>
                      <a:pt x="73343" y="47625"/>
                    </a:cubicBezTo>
                    <a:lnTo>
                      <a:pt x="80963" y="47625"/>
                    </a:lnTo>
                    <a:lnTo>
                      <a:pt x="80963" y="44768"/>
                    </a:lnTo>
                    <a:cubicBezTo>
                      <a:pt x="80963" y="37147"/>
                      <a:pt x="78105" y="32385"/>
                      <a:pt x="73343" y="28575"/>
                    </a:cubicBezTo>
                    <a:cubicBezTo>
                      <a:pt x="68580" y="24765"/>
                      <a:pt x="61913" y="22860"/>
                      <a:pt x="54293" y="22860"/>
                    </a:cubicBezTo>
                    <a:cubicBezTo>
                      <a:pt x="48578" y="22860"/>
                      <a:pt x="42863" y="23813"/>
                      <a:pt x="37147" y="25718"/>
                    </a:cubicBezTo>
                    <a:cubicBezTo>
                      <a:pt x="31432" y="27622"/>
                      <a:pt x="27622" y="30480"/>
                      <a:pt x="23813" y="34290"/>
                    </a:cubicBezTo>
                    <a:lnTo>
                      <a:pt x="8572" y="19050"/>
                    </a:lnTo>
                    <a:cubicBezTo>
                      <a:pt x="15240" y="12382"/>
                      <a:pt x="22860" y="7620"/>
                      <a:pt x="31432" y="4763"/>
                    </a:cubicBezTo>
                    <a:cubicBezTo>
                      <a:pt x="40005" y="1905"/>
                      <a:pt x="48578" y="0"/>
                      <a:pt x="58103" y="0"/>
                    </a:cubicBezTo>
                    <a:cubicBezTo>
                      <a:pt x="66675" y="0"/>
                      <a:pt x="73343" y="953"/>
                      <a:pt x="79057" y="2857"/>
                    </a:cubicBezTo>
                    <a:cubicBezTo>
                      <a:pt x="84772" y="4763"/>
                      <a:pt x="89535" y="6668"/>
                      <a:pt x="93345" y="9525"/>
                    </a:cubicBezTo>
                    <a:cubicBezTo>
                      <a:pt x="97155" y="12382"/>
                      <a:pt x="100013" y="16193"/>
                      <a:pt x="101918" y="20003"/>
                    </a:cubicBezTo>
                    <a:cubicBezTo>
                      <a:pt x="103822" y="23813"/>
                      <a:pt x="105728" y="27622"/>
                      <a:pt x="106680" y="31432"/>
                    </a:cubicBezTo>
                    <a:cubicBezTo>
                      <a:pt x="107632" y="35243"/>
                      <a:pt x="107632" y="39053"/>
                      <a:pt x="108585" y="42863"/>
                    </a:cubicBezTo>
                    <a:cubicBezTo>
                      <a:pt x="108585" y="46672"/>
                      <a:pt x="108585" y="49530"/>
                      <a:pt x="108585" y="52388"/>
                    </a:cubicBezTo>
                    <a:lnTo>
                      <a:pt x="108585" y="119063"/>
                    </a:lnTo>
                    <a:lnTo>
                      <a:pt x="82868" y="119063"/>
                    </a:lnTo>
                    <a:lnTo>
                      <a:pt x="82868" y="102870"/>
                    </a:lnTo>
                    <a:close/>
                    <a:moveTo>
                      <a:pt x="78105" y="66675"/>
                    </a:moveTo>
                    <a:lnTo>
                      <a:pt x="71438" y="66675"/>
                    </a:lnTo>
                    <a:cubicBezTo>
                      <a:pt x="67628" y="66675"/>
                      <a:pt x="62865" y="66675"/>
                      <a:pt x="58103" y="67628"/>
                    </a:cubicBezTo>
                    <a:cubicBezTo>
                      <a:pt x="53340" y="67628"/>
                      <a:pt x="48578" y="68580"/>
                      <a:pt x="43815" y="69532"/>
                    </a:cubicBezTo>
                    <a:cubicBezTo>
                      <a:pt x="39053" y="70485"/>
                      <a:pt x="35243" y="72390"/>
                      <a:pt x="32385" y="75247"/>
                    </a:cubicBezTo>
                    <a:cubicBezTo>
                      <a:pt x="29528" y="77153"/>
                      <a:pt x="27622" y="80963"/>
                      <a:pt x="27622" y="84772"/>
                    </a:cubicBezTo>
                    <a:cubicBezTo>
                      <a:pt x="27622" y="87630"/>
                      <a:pt x="28575" y="89535"/>
                      <a:pt x="29528" y="91440"/>
                    </a:cubicBezTo>
                    <a:cubicBezTo>
                      <a:pt x="30480" y="93345"/>
                      <a:pt x="32385" y="95250"/>
                      <a:pt x="34290" y="96203"/>
                    </a:cubicBezTo>
                    <a:cubicBezTo>
                      <a:pt x="36195" y="97155"/>
                      <a:pt x="38100" y="98107"/>
                      <a:pt x="40957" y="99060"/>
                    </a:cubicBezTo>
                    <a:cubicBezTo>
                      <a:pt x="43815" y="100013"/>
                      <a:pt x="45720" y="100013"/>
                      <a:pt x="48578" y="100013"/>
                    </a:cubicBezTo>
                    <a:cubicBezTo>
                      <a:pt x="58103" y="100013"/>
                      <a:pt x="65722" y="98107"/>
                      <a:pt x="70485" y="93345"/>
                    </a:cubicBezTo>
                    <a:cubicBezTo>
                      <a:pt x="75247" y="88582"/>
                      <a:pt x="77153" y="81915"/>
                      <a:pt x="77153" y="74295"/>
                    </a:cubicBezTo>
                    <a:lnTo>
                      <a:pt x="77153" y="666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29"/>
              <p:cNvSpPr/>
              <p:nvPr/>
            </p:nvSpPr>
            <p:spPr>
              <a:xfrm>
                <a:off x="10679030" y="3491110"/>
                <a:ext cx="123825" cy="114300"/>
              </a:xfrm>
              <a:custGeom>
                <a:avLst/>
                <a:gdLst/>
                <a:ahLst/>
                <a:cxnLst/>
                <a:rect l="l" t="t" r="r" b="b"/>
                <a:pathLst>
                  <a:path w="123825" h="114300" extrusionOk="0">
                    <a:moveTo>
                      <a:pt x="0" y="0"/>
                    </a:moveTo>
                    <a:lnTo>
                      <a:pt x="31432" y="0"/>
                    </a:lnTo>
                    <a:lnTo>
                      <a:pt x="62865" y="80963"/>
                    </a:lnTo>
                    <a:lnTo>
                      <a:pt x="62865" y="80963"/>
                    </a:lnTo>
                    <a:lnTo>
                      <a:pt x="94297" y="0"/>
                    </a:lnTo>
                    <a:lnTo>
                      <a:pt x="123825" y="0"/>
                    </a:lnTo>
                    <a:lnTo>
                      <a:pt x="78105" y="115253"/>
                    </a:lnTo>
                    <a:lnTo>
                      <a:pt x="47625" y="11525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29"/>
              <p:cNvSpPr/>
              <p:nvPr/>
            </p:nvSpPr>
            <p:spPr>
              <a:xfrm>
                <a:off x="10816190" y="3433960"/>
                <a:ext cx="28575" cy="171450"/>
              </a:xfrm>
              <a:custGeom>
                <a:avLst/>
                <a:gdLst/>
                <a:ahLst/>
                <a:cxnLst/>
                <a:rect l="l" t="t" r="r" b="b"/>
                <a:pathLst>
                  <a:path w="28575" h="171450" extrusionOk="0">
                    <a:moveTo>
                      <a:pt x="0" y="17145"/>
                    </a:moveTo>
                    <a:cubicBezTo>
                      <a:pt x="0" y="12383"/>
                      <a:pt x="1905" y="8573"/>
                      <a:pt x="4763" y="4763"/>
                    </a:cubicBezTo>
                    <a:cubicBezTo>
                      <a:pt x="7620" y="953"/>
                      <a:pt x="12382" y="0"/>
                      <a:pt x="18097" y="0"/>
                    </a:cubicBezTo>
                    <a:cubicBezTo>
                      <a:pt x="23813" y="0"/>
                      <a:pt x="27622" y="1905"/>
                      <a:pt x="31432" y="4763"/>
                    </a:cubicBezTo>
                    <a:cubicBezTo>
                      <a:pt x="35242" y="7620"/>
                      <a:pt x="37147" y="12383"/>
                      <a:pt x="37147" y="17145"/>
                    </a:cubicBezTo>
                    <a:cubicBezTo>
                      <a:pt x="37147" y="21908"/>
                      <a:pt x="35242" y="26670"/>
                      <a:pt x="31432" y="29528"/>
                    </a:cubicBezTo>
                    <a:cubicBezTo>
                      <a:pt x="27622" y="32385"/>
                      <a:pt x="23813" y="34290"/>
                      <a:pt x="18097" y="34290"/>
                    </a:cubicBezTo>
                    <a:cubicBezTo>
                      <a:pt x="12382" y="34290"/>
                      <a:pt x="8572" y="32385"/>
                      <a:pt x="4763" y="29528"/>
                    </a:cubicBezTo>
                    <a:cubicBezTo>
                      <a:pt x="1905" y="26670"/>
                      <a:pt x="0" y="21908"/>
                      <a:pt x="0" y="17145"/>
                    </a:cubicBezTo>
                    <a:moveTo>
                      <a:pt x="3810" y="57150"/>
                    </a:moveTo>
                    <a:lnTo>
                      <a:pt x="32385" y="57150"/>
                    </a:lnTo>
                    <a:lnTo>
                      <a:pt x="32385" y="173355"/>
                    </a:lnTo>
                    <a:lnTo>
                      <a:pt x="3810" y="173355"/>
                    </a:lnTo>
                    <a:lnTo>
                      <a:pt x="3810" y="571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9"/>
              <p:cNvSpPr/>
              <p:nvPr/>
            </p:nvSpPr>
            <p:spPr>
              <a:xfrm>
                <a:off x="10872388" y="3489206"/>
                <a:ext cx="95250" cy="114300"/>
              </a:xfrm>
              <a:custGeom>
                <a:avLst/>
                <a:gdLst/>
                <a:ahLst/>
                <a:cxnLst/>
                <a:rect l="l" t="t" r="r" b="b"/>
                <a:pathLst>
                  <a:path w="95250" h="114300" extrusionOk="0">
                    <a:moveTo>
                      <a:pt x="72390" y="33338"/>
                    </a:moveTo>
                    <a:cubicBezTo>
                      <a:pt x="66675" y="25717"/>
                      <a:pt x="59055" y="21907"/>
                      <a:pt x="49530" y="21907"/>
                    </a:cubicBezTo>
                    <a:cubicBezTo>
                      <a:pt x="45720" y="21907"/>
                      <a:pt x="41910" y="22860"/>
                      <a:pt x="38100" y="24765"/>
                    </a:cubicBezTo>
                    <a:cubicBezTo>
                      <a:pt x="34290" y="26670"/>
                      <a:pt x="32385" y="29528"/>
                      <a:pt x="32385" y="34290"/>
                    </a:cubicBezTo>
                    <a:cubicBezTo>
                      <a:pt x="32385" y="38100"/>
                      <a:pt x="34290" y="40005"/>
                      <a:pt x="37147" y="41910"/>
                    </a:cubicBezTo>
                    <a:cubicBezTo>
                      <a:pt x="40005" y="43815"/>
                      <a:pt x="43815" y="44767"/>
                      <a:pt x="48578" y="45720"/>
                    </a:cubicBezTo>
                    <a:cubicBezTo>
                      <a:pt x="53340" y="46672"/>
                      <a:pt x="58103" y="47625"/>
                      <a:pt x="63818" y="49530"/>
                    </a:cubicBezTo>
                    <a:cubicBezTo>
                      <a:pt x="69532" y="50482"/>
                      <a:pt x="74295" y="52388"/>
                      <a:pt x="79057" y="55245"/>
                    </a:cubicBezTo>
                    <a:cubicBezTo>
                      <a:pt x="83820" y="58103"/>
                      <a:pt x="87630" y="60960"/>
                      <a:pt x="90488" y="65722"/>
                    </a:cubicBezTo>
                    <a:cubicBezTo>
                      <a:pt x="93345" y="70485"/>
                      <a:pt x="95250" y="76200"/>
                      <a:pt x="95250" y="83820"/>
                    </a:cubicBezTo>
                    <a:cubicBezTo>
                      <a:pt x="95250" y="90488"/>
                      <a:pt x="93345" y="96203"/>
                      <a:pt x="90488" y="100965"/>
                    </a:cubicBezTo>
                    <a:cubicBezTo>
                      <a:pt x="87630" y="105728"/>
                      <a:pt x="83820" y="109538"/>
                      <a:pt x="79057" y="112395"/>
                    </a:cubicBezTo>
                    <a:cubicBezTo>
                      <a:pt x="74295" y="115253"/>
                      <a:pt x="68580" y="117157"/>
                      <a:pt x="62865" y="119063"/>
                    </a:cubicBezTo>
                    <a:cubicBezTo>
                      <a:pt x="57150" y="120015"/>
                      <a:pt x="50482" y="120967"/>
                      <a:pt x="44768" y="120967"/>
                    </a:cubicBezTo>
                    <a:cubicBezTo>
                      <a:pt x="36195" y="120967"/>
                      <a:pt x="27622" y="120015"/>
                      <a:pt x="20003" y="117157"/>
                    </a:cubicBezTo>
                    <a:cubicBezTo>
                      <a:pt x="12382" y="114300"/>
                      <a:pt x="5715" y="109538"/>
                      <a:pt x="0" y="102870"/>
                    </a:cubicBezTo>
                    <a:lnTo>
                      <a:pt x="19050" y="84772"/>
                    </a:lnTo>
                    <a:cubicBezTo>
                      <a:pt x="22860" y="88582"/>
                      <a:pt x="26670" y="92392"/>
                      <a:pt x="31432" y="95250"/>
                    </a:cubicBezTo>
                    <a:cubicBezTo>
                      <a:pt x="35243" y="98107"/>
                      <a:pt x="40957" y="99060"/>
                      <a:pt x="46672" y="99060"/>
                    </a:cubicBezTo>
                    <a:cubicBezTo>
                      <a:pt x="48578" y="99060"/>
                      <a:pt x="50482" y="99060"/>
                      <a:pt x="53340" y="98107"/>
                    </a:cubicBezTo>
                    <a:cubicBezTo>
                      <a:pt x="55245" y="97155"/>
                      <a:pt x="58103" y="97155"/>
                      <a:pt x="60007" y="95250"/>
                    </a:cubicBezTo>
                    <a:cubicBezTo>
                      <a:pt x="61913" y="94297"/>
                      <a:pt x="63818" y="92392"/>
                      <a:pt x="64770" y="91440"/>
                    </a:cubicBezTo>
                    <a:cubicBezTo>
                      <a:pt x="65722" y="90488"/>
                      <a:pt x="66675" y="87630"/>
                      <a:pt x="66675" y="85725"/>
                    </a:cubicBezTo>
                    <a:cubicBezTo>
                      <a:pt x="66675" y="81915"/>
                      <a:pt x="64770" y="79057"/>
                      <a:pt x="61913" y="77153"/>
                    </a:cubicBezTo>
                    <a:cubicBezTo>
                      <a:pt x="59055" y="75247"/>
                      <a:pt x="55245" y="73342"/>
                      <a:pt x="50482" y="72390"/>
                    </a:cubicBezTo>
                    <a:cubicBezTo>
                      <a:pt x="45720" y="71438"/>
                      <a:pt x="40957" y="70485"/>
                      <a:pt x="35243" y="68580"/>
                    </a:cubicBezTo>
                    <a:cubicBezTo>
                      <a:pt x="29528" y="66675"/>
                      <a:pt x="24765" y="65722"/>
                      <a:pt x="20003" y="63817"/>
                    </a:cubicBezTo>
                    <a:cubicBezTo>
                      <a:pt x="15240" y="61913"/>
                      <a:pt x="11430" y="58103"/>
                      <a:pt x="8572" y="54292"/>
                    </a:cubicBezTo>
                    <a:cubicBezTo>
                      <a:pt x="5715" y="50482"/>
                      <a:pt x="3810" y="44767"/>
                      <a:pt x="3810" y="37147"/>
                    </a:cubicBezTo>
                    <a:cubicBezTo>
                      <a:pt x="3810" y="30480"/>
                      <a:pt x="4763" y="24765"/>
                      <a:pt x="7620" y="20003"/>
                    </a:cubicBezTo>
                    <a:cubicBezTo>
                      <a:pt x="10478" y="15240"/>
                      <a:pt x="13335" y="11430"/>
                      <a:pt x="18097" y="8572"/>
                    </a:cubicBezTo>
                    <a:cubicBezTo>
                      <a:pt x="22860" y="5715"/>
                      <a:pt x="27622" y="2857"/>
                      <a:pt x="33338" y="1905"/>
                    </a:cubicBezTo>
                    <a:cubicBezTo>
                      <a:pt x="39053" y="0"/>
                      <a:pt x="44768" y="0"/>
                      <a:pt x="50482" y="0"/>
                    </a:cubicBezTo>
                    <a:cubicBezTo>
                      <a:pt x="58103" y="0"/>
                      <a:pt x="65722" y="953"/>
                      <a:pt x="73343" y="3810"/>
                    </a:cubicBezTo>
                    <a:cubicBezTo>
                      <a:pt x="80963" y="6667"/>
                      <a:pt x="86678" y="11430"/>
                      <a:pt x="91440" y="17145"/>
                    </a:cubicBezTo>
                    <a:lnTo>
                      <a:pt x="72390" y="3333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0" name="Google Shape;340;p29"/>
            <p:cNvGrpSpPr/>
            <p:nvPr/>
          </p:nvGrpSpPr>
          <p:grpSpPr>
            <a:xfrm>
              <a:off x="8612492" y="3424701"/>
              <a:ext cx="972825" cy="270413"/>
              <a:chOff x="10388518" y="3629223"/>
              <a:chExt cx="561975" cy="156210"/>
            </a:xfrm>
          </p:grpSpPr>
          <p:sp>
            <p:nvSpPr>
              <p:cNvPr id="341" name="Google Shape;341;p29"/>
              <p:cNvSpPr/>
              <p:nvPr/>
            </p:nvSpPr>
            <p:spPr>
              <a:xfrm>
                <a:off x="10388518" y="3633033"/>
                <a:ext cx="9525" cy="142875"/>
              </a:xfrm>
              <a:custGeom>
                <a:avLst/>
                <a:gdLst/>
                <a:ahLst/>
                <a:cxnLst/>
                <a:rect l="l" t="t" r="r" b="b"/>
                <a:pathLst>
                  <a:path w="9525" h="142875" extrusionOk="0">
                    <a:moveTo>
                      <a:pt x="0" y="0"/>
                    </a:moveTo>
                    <a:lnTo>
                      <a:pt x="16193" y="0"/>
                    </a:lnTo>
                    <a:lnTo>
                      <a:pt x="16193" y="151448"/>
                    </a:lnTo>
                    <a:lnTo>
                      <a:pt x="0" y="1514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9"/>
              <p:cNvSpPr/>
              <p:nvPr/>
            </p:nvSpPr>
            <p:spPr>
              <a:xfrm>
                <a:off x="10447572" y="3671133"/>
                <a:ext cx="95250" cy="114300"/>
              </a:xfrm>
              <a:custGeom>
                <a:avLst/>
                <a:gdLst/>
                <a:ahLst/>
                <a:cxnLst/>
                <a:rect l="l" t="t" r="r" b="b"/>
                <a:pathLst>
                  <a:path w="95250" h="114300" extrusionOk="0">
                    <a:moveTo>
                      <a:pt x="0" y="34290"/>
                    </a:moveTo>
                    <a:cubicBezTo>
                      <a:pt x="0" y="32385"/>
                      <a:pt x="0" y="29527"/>
                      <a:pt x="0" y="26670"/>
                    </a:cubicBezTo>
                    <a:cubicBezTo>
                      <a:pt x="0" y="23813"/>
                      <a:pt x="0" y="20955"/>
                      <a:pt x="0" y="17145"/>
                    </a:cubicBezTo>
                    <a:cubicBezTo>
                      <a:pt x="0" y="14288"/>
                      <a:pt x="0" y="11430"/>
                      <a:pt x="0" y="8572"/>
                    </a:cubicBezTo>
                    <a:cubicBezTo>
                      <a:pt x="0" y="5715"/>
                      <a:pt x="0" y="3810"/>
                      <a:pt x="0" y="2857"/>
                    </a:cubicBezTo>
                    <a:lnTo>
                      <a:pt x="14288" y="2857"/>
                    </a:lnTo>
                    <a:cubicBezTo>
                      <a:pt x="14288" y="6667"/>
                      <a:pt x="14288" y="11430"/>
                      <a:pt x="14288" y="15240"/>
                    </a:cubicBezTo>
                    <a:cubicBezTo>
                      <a:pt x="14288" y="19050"/>
                      <a:pt x="14288" y="21907"/>
                      <a:pt x="15240" y="22860"/>
                    </a:cubicBezTo>
                    <a:lnTo>
                      <a:pt x="16193" y="22860"/>
                    </a:lnTo>
                    <a:cubicBezTo>
                      <a:pt x="19050" y="17145"/>
                      <a:pt x="23813" y="11430"/>
                      <a:pt x="30480" y="6667"/>
                    </a:cubicBezTo>
                    <a:cubicBezTo>
                      <a:pt x="37147" y="1905"/>
                      <a:pt x="44768" y="0"/>
                      <a:pt x="54293" y="0"/>
                    </a:cubicBezTo>
                    <a:cubicBezTo>
                      <a:pt x="62865" y="0"/>
                      <a:pt x="70485" y="952"/>
                      <a:pt x="75247" y="3810"/>
                    </a:cubicBezTo>
                    <a:cubicBezTo>
                      <a:pt x="80963" y="6667"/>
                      <a:pt x="84772" y="10477"/>
                      <a:pt x="88583" y="14288"/>
                    </a:cubicBezTo>
                    <a:cubicBezTo>
                      <a:pt x="91440" y="19050"/>
                      <a:pt x="94297" y="23813"/>
                      <a:pt x="95250" y="29527"/>
                    </a:cubicBezTo>
                    <a:cubicBezTo>
                      <a:pt x="96203" y="35242"/>
                      <a:pt x="97155" y="40957"/>
                      <a:pt x="97155" y="47625"/>
                    </a:cubicBezTo>
                    <a:lnTo>
                      <a:pt x="97155" y="114300"/>
                    </a:lnTo>
                    <a:lnTo>
                      <a:pt x="82868" y="114300"/>
                    </a:lnTo>
                    <a:lnTo>
                      <a:pt x="82868" y="48577"/>
                    </a:lnTo>
                    <a:cubicBezTo>
                      <a:pt x="82868" y="43815"/>
                      <a:pt x="82868" y="40005"/>
                      <a:pt x="81915" y="35242"/>
                    </a:cubicBezTo>
                    <a:cubicBezTo>
                      <a:pt x="80963" y="31432"/>
                      <a:pt x="80010" y="27622"/>
                      <a:pt x="78105" y="23813"/>
                    </a:cubicBezTo>
                    <a:cubicBezTo>
                      <a:pt x="76200" y="20002"/>
                      <a:pt x="73343" y="18097"/>
                      <a:pt x="69533" y="16192"/>
                    </a:cubicBezTo>
                    <a:cubicBezTo>
                      <a:pt x="65722" y="14288"/>
                      <a:pt x="60960" y="13335"/>
                      <a:pt x="55245" y="13335"/>
                    </a:cubicBezTo>
                    <a:cubicBezTo>
                      <a:pt x="49530" y="13335"/>
                      <a:pt x="44768" y="14288"/>
                      <a:pt x="40005" y="16192"/>
                    </a:cubicBezTo>
                    <a:cubicBezTo>
                      <a:pt x="35243" y="18097"/>
                      <a:pt x="31433" y="20955"/>
                      <a:pt x="27622" y="24765"/>
                    </a:cubicBezTo>
                    <a:cubicBezTo>
                      <a:pt x="23813" y="28575"/>
                      <a:pt x="20955" y="33338"/>
                      <a:pt x="19050" y="39052"/>
                    </a:cubicBezTo>
                    <a:cubicBezTo>
                      <a:pt x="17145" y="44767"/>
                      <a:pt x="16193" y="51435"/>
                      <a:pt x="16193" y="59055"/>
                    </a:cubicBezTo>
                    <a:lnTo>
                      <a:pt x="16193" y="115252"/>
                    </a:lnTo>
                    <a:lnTo>
                      <a:pt x="1905" y="115252"/>
                    </a:lnTo>
                    <a:lnTo>
                      <a:pt x="1905" y="3429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29"/>
              <p:cNvSpPr/>
              <p:nvPr/>
            </p:nvSpPr>
            <p:spPr>
              <a:xfrm>
                <a:off x="10574255" y="3629223"/>
                <a:ext cx="114300" cy="152400"/>
              </a:xfrm>
              <a:custGeom>
                <a:avLst/>
                <a:gdLst/>
                <a:ahLst/>
                <a:cxnLst/>
                <a:rect l="l" t="t" r="r" b="b"/>
                <a:pathLst>
                  <a:path w="114300" h="152400" extrusionOk="0">
                    <a:moveTo>
                      <a:pt x="104775" y="136208"/>
                    </a:moveTo>
                    <a:lnTo>
                      <a:pt x="104775" y="136208"/>
                    </a:lnTo>
                    <a:cubicBezTo>
                      <a:pt x="101917" y="140018"/>
                      <a:pt x="99060" y="143828"/>
                      <a:pt x="96202" y="146685"/>
                    </a:cubicBezTo>
                    <a:cubicBezTo>
                      <a:pt x="92392" y="149543"/>
                      <a:pt x="89535" y="151448"/>
                      <a:pt x="84772" y="153353"/>
                    </a:cubicBezTo>
                    <a:cubicBezTo>
                      <a:pt x="80963" y="155258"/>
                      <a:pt x="77152" y="156210"/>
                      <a:pt x="72390" y="157163"/>
                    </a:cubicBezTo>
                    <a:cubicBezTo>
                      <a:pt x="67627" y="158115"/>
                      <a:pt x="63817" y="158115"/>
                      <a:pt x="60007" y="158115"/>
                    </a:cubicBezTo>
                    <a:cubicBezTo>
                      <a:pt x="51435" y="158115"/>
                      <a:pt x="43815" y="156210"/>
                      <a:pt x="36195" y="153353"/>
                    </a:cubicBezTo>
                    <a:cubicBezTo>
                      <a:pt x="28575" y="150495"/>
                      <a:pt x="22860" y="146685"/>
                      <a:pt x="17145" y="140970"/>
                    </a:cubicBezTo>
                    <a:cubicBezTo>
                      <a:pt x="12382" y="136208"/>
                      <a:pt x="7620" y="129540"/>
                      <a:pt x="4763" y="121920"/>
                    </a:cubicBezTo>
                    <a:cubicBezTo>
                      <a:pt x="1905" y="114300"/>
                      <a:pt x="0" y="106680"/>
                      <a:pt x="0" y="98108"/>
                    </a:cubicBezTo>
                    <a:cubicBezTo>
                      <a:pt x="0" y="89535"/>
                      <a:pt x="1905" y="81915"/>
                      <a:pt x="4763" y="74295"/>
                    </a:cubicBezTo>
                    <a:cubicBezTo>
                      <a:pt x="7620" y="66675"/>
                      <a:pt x="11430" y="60960"/>
                      <a:pt x="17145" y="55245"/>
                    </a:cubicBezTo>
                    <a:cubicBezTo>
                      <a:pt x="21907" y="50483"/>
                      <a:pt x="28575" y="45720"/>
                      <a:pt x="36195" y="42863"/>
                    </a:cubicBezTo>
                    <a:cubicBezTo>
                      <a:pt x="43815" y="40005"/>
                      <a:pt x="51435" y="38100"/>
                      <a:pt x="60007" y="38100"/>
                    </a:cubicBezTo>
                    <a:cubicBezTo>
                      <a:pt x="63817" y="38100"/>
                      <a:pt x="68580" y="38100"/>
                      <a:pt x="72390" y="39053"/>
                    </a:cubicBezTo>
                    <a:cubicBezTo>
                      <a:pt x="77152" y="40005"/>
                      <a:pt x="80963" y="40958"/>
                      <a:pt x="84772" y="42863"/>
                    </a:cubicBezTo>
                    <a:cubicBezTo>
                      <a:pt x="88582" y="44768"/>
                      <a:pt x="92392" y="46673"/>
                      <a:pt x="96202" y="49530"/>
                    </a:cubicBezTo>
                    <a:cubicBezTo>
                      <a:pt x="100013" y="52388"/>
                      <a:pt x="102870" y="55245"/>
                      <a:pt x="104775" y="60008"/>
                    </a:cubicBezTo>
                    <a:lnTo>
                      <a:pt x="105727" y="60008"/>
                    </a:lnTo>
                    <a:lnTo>
                      <a:pt x="105727" y="0"/>
                    </a:lnTo>
                    <a:lnTo>
                      <a:pt x="120015" y="0"/>
                    </a:lnTo>
                    <a:lnTo>
                      <a:pt x="120015" y="151448"/>
                    </a:lnTo>
                    <a:lnTo>
                      <a:pt x="105727" y="151448"/>
                    </a:lnTo>
                    <a:lnTo>
                      <a:pt x="105727" y="136208"/>
                    </a:lnTo>
                    <a:close/>
                    <a:moveTo>
                      <a:pt x="106680" y="100013"/>
                    </a:moveTo>
                    <a:cubicBezTo>
                      <a:pt x="106680" y="93345"/>
                      <a:pt x="105727" y="87630"/>
                      <a:pt x="102870" y="81915"/>
                    </a:cubicBezTo>
                    <a:cubicBezTo>
                      <a:pt x="100013" y="76200"/>
                      <a:pt x="97155" y="71438"/>
                      <a:pt x="93345" y="67628"/>
                    </a:cubicBezTo>
                    <a:cubicBezTo>
                      <a:pt x="89535" y="63818"/>
                      <a:pt x="83820" y="60008"/>
                      <a:pt x="79057" y="58103"/>
                    </a:cubicBezTo>
                    <a:cubicBezTo>
                      <a:pt x="73342" y="55245"/>
                      <a:pt x="67627" y="54293"/>
                      <a:pt x="60960" y="54293"/>
                    </a:cubicBezTo>
                    <a:cubicBezTo>
                      <a:pt x="54292" y="54293"/>
                      <a:pt x="47625" y="55245"/>
                      <a:pt x="42863" y="58103"/>
                    </a:cubicBezTo>
                    <a:cubicBezTo>
                      <a:pt x="37147" y="60960"/>
                      <a:pt x="32385" y="63818"/>
                      <a:pt x="28575" y="67628"/>
                    </a:cubicBezTo>
                    <a:cubicBezTo>
                      <a:pt x="24765" y="71438"/>
                      <a:pt x="21907" y="76200"/>
                      <a:pt x="20002" y="81915"/>
                    </a:cubicBezTo>
                    <a:cubicBezTo>
                      <a:pt x="18097" y="87630"/>
                      <a:pt x="17145" y="93345"/>
                      <a:pt x="17145" y="100013"/>
                    </a:cubicBezTo>
                    <a:cubicBezTo>
                      <a:pt x="17145" y="106680"/>
                      <a:pt x="18097" y="112395"/>
                      <a:pt x="20002" y="118110"/>
                    </a:cubicBezTo>
                    <a:cubicBezTo>
                      <a:pt x="21907" y="123825"/>
                      <a:pt x="24765" y="128588"/>
                      <a:pt x="28575" y="132398"/>
                    </a:cubicBezTo>
                    <a:cubicBezTo>
                      <a:pt x="32385" y="136208"/>
                      <a:pt x="37147" y="140018"/>
                      <a:pt x="42863" y="141923"/>
                    </a:cubicBezTo>
                    <a:cubicBezTo>
                      <a:pt x="48577" y="144780"/>
                      <a:pt x="54292" y="145733"/>
                      <a:pt x="60960" y="145733"/>
                    </a:cubicBezTo>
                    <a:cubicBezTo>
                      <a:pt x="67627" y="145733"/>
                      <a:pt x="73342" y="144780"/>
                      <a:pt x="79057" y="141923"/>
                    </a:cubicBezTo>
                    <a:cubicBezTo>
                      <a:pt x="84772" y="139065"/>
                      <a:pt x="89535" y="136208"/>
                      <a:pt x="93345" y="132398"/>
                    </a:cubicBezTo>
                    <a:cubicBezTo>
                      <a:pt x="97155" y="128588"/>
                      <a:pt x="100965" y="123825"/>
                      <a:pt x="102870" y="118110"/>
                    </a:cubicBezTo>
                    <a:cubicBezTo>
                      <a:pt x="104775" y="112395"/>
                      <a:pt x="106680" y="106680"/>
                      <a:pt x="106680" y="100013"/>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9"/>
              <p:cNvSpPr/>
              <p:nvPr/>
            </p:nvSpPr>
            <p:spPr>
              <a:xfrm>
                <a:off x="10722845" y="3670181"/>
                <a:ext cx="104775" cy="114300"/>
              </a:xfrm>
              <a:custGeom>
                <a:avLst/>
                <a:gdLst/>
                <a:ahLst/>
                <a:cxnLst/>
                <a:rect l="l" t="t" r="r" b="b"/>
                <a:pathLst>
                  <a:path w="104775" h="114300" extrusionOk="0">
                    <a:moveTo>
                      <a:pt x="104775" y="94297"/>
                    </a:moveTo>
                    <a:cubicBezTo>
                      <a:pt x="99060" y="102870"/>
                      <a:pt x="92393" y="108585"/>
                      <a:pt x="83820" y="112395"/>
                    </a:cubicBezTo>
                    <a:cubicBezTo>
                      <a:pt x="75248" y="116205"/>
                      <a:pt x="66675" y="118110"/>
                      <a:pt x="56198" y="118110"/>
                    </a:cubicBezTo>
                    <a:cubicBezTo>
                      <a:pt x="47625" y="118110"/>
                      <a:pt x="40005" y="116205"/>
                      <a:pt x="33338" y="113347"/>
                    </a:cubicBezTo>
                    <a:cubicBezTo>
                      <a:pt x="26670" y="110490"/>
                      <a:pt x="20003" y="106680"/>
                      <a:pt x="15240" y="100965"/>
                    </a:cubicBezTo>
                    <a:cubicBezTo>
                      <a:pt x="10478" y="96203"/>
                      <a:pt x="6668" y="89535"/>
                      <a:pt x="3810" y="81915"/>
                    </a:cubicBezTo>
                    <a:cubicBezTo>
                      <a:pt x="953" y="74295"/>
                      <a:pt x="0" y="66675"/>
                      <a:pt x="0" y="58103"/>
                    </a:cubicBezTo>
                    <a:cubicBezTo>
                      <a:pt x="0" y="49530"/>
                      <a:pt x="953" y="41910"/>
                      <a:pt x="3810" y="35242"/>
                    </a:cubicBezTo>
                    <a:cubicBezTo>
                      <a:pt x="6668" y="28575"/>
                      <a:pt x="10478" y="21907"/>
                      <a:pt x="15240" y="17145"/>
                    </a:cubicBezTo>
                    <a:cubicBezTo>
                      <a:pt x="20003" y="12382"/>
                      <a:pt x="25718" y="7620"/>
                      <a:pt x="33338" y="4763"/>
                    </a:cubicBezTo>
                    <a:cubicBezTo>
                      <a:pt x="40005" y="1905"/>
                      <a:pt x="47625" y="0"/>
                      <a:pt x="56198" y="0"/>
                    </a:cubicBezTo>
                    <a:cubicBezTo>
                      <a:pt x="64770" y="0"/>
                      <a:pt x="72390" y="1905"/>
                      <a:pt x="79058" y="4763"/>
                    </a:cubicBezTo>
                    <a:cubicBezTo>
                      <a:pt x="85725" y="7620"/>
                      <a:pt x="91440" y="11430"/>
                      <a:pt x="95250" y="16192"/>
                    </a:cubicBezTo>
                    <a:cubicBezTo>
                      <a:pt x="100013" y="20955"/>
                      <a:pt x="102870" y="26670"/>
                      <a:pt x="105728" y="33338"/>
                    </a:cubicBezTo>
                    <a:cubicBezTo>
                      <a:pt x="107633" y="40005"/>
                      <a:pt x="109538" y="45720"/>
                      <a:pt x="109538" y="52388"/>
                    </a:cubicBezTo>
                    <a:lnTo>
                      <a:pt x="109538" y="62865"/>
                    </a:lnTo>
                    <a:lnTo>
                      <a:pt x="16193" y="62865"/>
                    </a:lnTo>
                    <a:cubicBezTo>
                      <a:pt x="16193" y="65722"/>
                      <a:pt x="17145" y="69532"/>
                      <a:pt x="18098" y="74295"/>
                    </a:cubicBezTo>
                    <a:cubicBezTo>
                      <a:pt x="19050" y="79057"/>
                      <a:pt x="21908" y="83820"/>
                      <a:pt x="24765" y="88582"/>
                    </a:cubicBezTo>
                    <a:cubicBezTo>
                      <a:pt x="27623" y="93345"/>
                      <a:pt x="32385" y="97155"/>
                      <a:pt x="38100" y="100013"/>
                    </a:cubicBezTo>
                    <a:cubicBezTo>
                      <a:pt x="43815" y="102870"/>
                      <a:pt x="50483" y="104775"/>
                      <a:pt x="59055" y="104775"/>
                    </a:cubicBezTo>
                    <a:cubicBezTo>
                      <a:pt x="66675" y="104775"/>
                      <a:pt x="73343" y="102870"/>
                      <a:pt x="80963" y="99060"/>
                    </a:cubicBezTo>
                    <a:cubicBezTo>
                      <a:pt x="87630" y="95250"/>
                      <a:pt x="93345" y="90488"/>
                      <a:pt x="97155" y="84772"/>
                    </a:cubicBezTo>
                    <a:lnTo>
                      <a:pt x="104775" y="94297"/>
                    </a:lnTo>
                    <a:close/>
                    <a:moveTo>
                      <a:pt x="93345" y="49530"/>
                    </a:moveTo>
                    <a:cubicBezTo>
                      <a:pt x="93345" y="44767"/>
                      <a:pt x="92393" y="40005"/>
                      <a:pt x="90488" y="35242"/>
                    </a:cubicBezTo>
                    <a:cubicBezTo>
                      <a:pt x="88583" y="30480"/>
                      <a:pt x="85725" y="26670"/>
                      <a:pt x="81915" y="23813"/>
                    </a:cubicBezTo>
                    <a:cubicBezTo>
                      <a:pt x="78105" y="20955"/>
                      <a:pt x="74295" y="18097"/>
                      <a:pt x="69533" y="16192"/>
                    </a:cubicBezTo>
                    <a:cubicBezTo>
                      <a:pt x="64770" y="14288"/>
                      <a:pt x="60008" y="13335"/>
                      <a:pt x="54293" y="13335"/>
                    </a:cubicBezTo>
                    <a:cubicBezTo>
                      <a:pt x="46673" y="13335"/>
                      <a:pt x="40005" y="15240"/>
                      <a:pt x="34290" y="18097"/>
                    </a:cubicBezTo>
                    <a:cubicBezTo>
                      <a:pt x="29528" y="20955"/>
                      <a:pt x="24765" y="24765"/>
                      <a:pt x="21908" y="29528"/>
                    </a:cubicBezTo>
                    <a:cubicBezTo>
                      <a:pt x="19050" y="33338"/>
                      <a:pt x="17145" y="38100"/>
                      <a:pt x="15240" y="41910"/>
                    </a:cubicBezTo>
                    <a:cubicBezTo>
                      <a:pt x="14288" y="45720"/>
                      <a:pt x="13335" y="48578"/>
                      <a:pt x="13335" y="49530"/>
                    </a:cubicBezTo>
                    <a:lnTo>
                      <a:pt x="93345" y="4953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9"/>
              <p:cNvSpPr/>
              <p:nvPr/>
            </p:nvSpPr>
            <p:spPr>
              <a:xfrm>
                <a:off x="10845718" y="3673991"/>
                <a:ext cx="104775" cy="104775"/>
              </a:xfrm>
              <a:custGeom>
                <a:avLst/>
                <a:gdLst/>
                <a:ahLst/>
                <a:cxnLst/>
                <a:rect l="l" t="t" r="r" b="b"/>
                <a:pathLst>
                  <a:path w="104775" h="104775" extrusionOk="0">
                    <a:moveTo>
                      <a:pt x="45720" y="50482"/>
                    </a:moveTo>
                    <a:lnTo>
                      <a:pt x="6667" y="0"/>
                    </a:lnTo>
                    <a:lnTo>
                      <a:pt x="24765" y="0"/>
                    </a:lnTo>
                    <a:lnTo>
                      <a:pt x="56197" y="41910"/>
                    </a:lnTo>
                    <a:lnTo>
                      <a:pt x="86677" y="0"/>
                    </a:lnTo>
                    <a:lnTo>
                      <a:pt x="104775" y="0"/>
                    </a:lnTo>
                    <a:lnTo>
                      <a:pt x="65722" y="50482"/>
                    </a:lnTo>
                    <a:lnTo>
                      <a:pt x="113347" y="111443"/>
                    </a:lnTo>
                    <a:lnTo>
                      <a:pt x="94297" y="111443"/>
                    </a:lnTo>
                    <a:lnTo>
                      <a:pt x="55245" y="60960"/>
                    </a:lnTo>
                    <a:lnTo>
                      <a:pt x="17145" y="111443"/>
                    </a:lnTo>
                    <a:lnTo>
                      <a:pt x="0" y="1114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46" name="Google Shape;346;p29"/>
          <p:cNvSpPr/>
          <p:nvPr/>
        </p:nvSpPr>
        <p:spPr>
          <a:xfrm>
            <a:off x="8968007" y="5868168"/>
            <a:ext cx="2813591" cy="317266"/>
          </a:xfrm>
          <a:prstGeom prst="rect">
            <a:avLst/>
          </a:prstGeom>
          <a:noFill/>
          <a:ln>
            <a:noFill/>
          </a:ln>
        </p:spPr>
        <p:txBody>
          <a:bodyPr spcFirstLastPara="1" wrap="square" lIns="91425" tIns="45700" rIns="91425" bIns="45700" anchor="t" anchorCtr="0">
            <a:noAutofit/>
          </a:bodyPr>
          <a:lstStyle/>
          <a:p>
            <a:pPr marL="0" marR="0" lvl="0" indent="0" algn="l" rtl="0">
              <a:lnSpc>
                <a:spcPct val="135714"/>
              </a:lnSpc>
              <a:spcBef>
                <a:spcPts val="0"/>
              </a:spcBef>
              <a:spcAft>
                <a:spcPts val="0"/>
              </a:spcAft>
              <a:buClr>
                <a:srgbClr val="000000"/>
              </a:buClr>
              <a:buSzPts val="1400"/>
              <a:buFont typeface="Arial"/>
              <a:buNone/>
            </a:pPr>
            <a:r>
              <a:rPr lang="en-US" sz="1400" b="0" i="0" u="none" strike="noStrike" cap="none">
                <a:solidFill>
                  <a:srgbClr val="808080"/>
                </a:solidFill>
                <a:latin typeface="Montserrat"/>
                <a:ea typeface="Montserrat"/>
                <a:cs typeface="Montserrat"/>
                <a:sym typeface="Montserrat"/>
              </a:rPr>
              <a:t>SCRAP THE REST</a:t>
            </a:r>
            <a:endParaRPr sz="1400" b="0" i="0" u="none" strike="noStrike" cap="none">
              <a:solidFill>
                <a:srgbClr val="000000"/>
              </a:solidFill>
              <a:latin typeface="Arial"/>
              <a:ea typeface="Arial"/>
              <a:cs typeface="Arial"/>
              <a:sym typeface="Arial"/>
            </a:endParaRPr>
          </a:p>
        </p:txBody>
      </p:sp>
      <p:pic>
        <p:nvPicPr>
          <p:cNvPr id="347" name="Google Shape;347;p29" descr="A black and grey text  Description automatically generated"/>
          <p:cNvPicPr preferRelativeResize="0"/>
          <p:nvPr/>
        </p:nvPicPr>
        <p:blipFill rotWithShape="1">
          <a:blip r:embed="rId3">
            <a:alphaModFix/>
          </a:blip>
          <a:srcRect/>
          <a:stretch/>
        </p:blipFill>
        <p:spPr>
          <a:xfrm>
            <a:off x="3762913" y="2484348"/>
            <a:ext cx="4513775" cy="1889304"/>
          </a:xfrm>
          <a:prstGeom prst="rect">
            <a:avLst/>
          </a:prstGeom>
          <a:noFill/>
          <a:ln>
            <a:noFill/>
          </a:ln>
        </p:spPr>
      </p:pic>
      <p:sp>
        <p:nvSpPr>
          <p:cNvPr id="348" name="Google Shape;348;p29"/>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0"/>
          <p:cNvSpPr txBox="1"/>
          <p:nvPr/>
        </p:nvSpPr>
        <p:spPr>
          <a:xfrm>
            <a:off x="754176" y="244646"/>
            <a:ext cx="7550700" cy="151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MARKET PERFORMANCE | AFRY WORLD PAPER MARKETS MULTICLIENT: PAPER AND BOARD DEMAND THROUGH 2035</a:t>
            </a:r>
            <a:endParaRPr sz="900" b="0" i="0" u="none" strike="noStrike" cap="none">
              <a:solidFill>
                <a:schemeClr val="dk1"/>
              </a:solidFill>
              <a:latin typeface="Verdana"/>
              <a:ea typeface="Verdana"/>
              <a:cs typeface="Verdana"/>
              <a:sym typeface="Verdana"/>
            </a:endParaRPr>
          </a:p>
        </p:txBody>
      </p:sp>
      <p:sp>
        <p:nvSpPr>
          <p:cNvPr id="354" name="Google Shape;354;p30"/>
          <p:cNvSpPr txBox="1">
            <a:spLocks noGrp="1"/>
          </p:cNvSpPr>
          <p:nvPr>
            <p:ph type="title"/>
          </p:nvPr>
        </p:nvSpPr>
        <p:spPr>
          <a:xfrm>
            <a:off x="838200" y="683747"/>
            <a:ext cx="7317900" cy="936900"/>
          </a:xfrm>
          <a:prstGeom prst="rect">
            <a:avLst/>
          </a:prstGeom>
          <a:noFill/>
          <a:ln>
            <a:noFill/>
          </a:ln>
        </p:spPr>
        <p:txBody>
          <a:bodyPr spcFirstLastPara="1" wrap="square" lIns="0" tIns="13325" rIns="0" bIns="0" anchor="ctr" anchorCtr="0">
            <a:spAutoFit/>
          </a:bodyPr>
          <a:lstStyle/>
          <a:p>
            <a:pPr marL="12700" lvl="0" indent="0" algn="l" rtl="0">
              <a:lnSpc>
                <a:spcPct val="100000"/>
              </a:lnSpc>
              <a:spcBef>
                <a:spcPts val="0"/>
              </a:spcBef>
              <a:spcAft>
                <a:spcPts val="0"/>
              </a:spcAft>
              <a:buClr>
                <a:schemeClr val="dk1"/>
              </a:buClr>
              <a:buSzPts val="3000"/>
              <a:buFont typeface="Calibri"/>
              <a:buNone/>
            </a:pPr>
            <a:r>
              <a:rPr lang="en-US" sz="3000"/>
              <a:t>Fundamentals for continued long-term growth exist</a:t>
            </a:r>
            <a:endParaRPr/>
          </a:p>
        </p:txBody>
      </p:sp>
      <p:sp>
        <p:nvSpPr>
          <p:cNvPr id="355" name="Google Shape;355;p30"/>
          <p:cNvSpPr txBox="1"/>
          <p:nvPr/>
        </p:nvSpPr>
        <p:spPr>
          <a:xfrm>
            <a:off x="754176" y="6489598"/>
            <a:ext cx="3930600" cy="89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500"/>
              <a:buFont typeface="Arial"/>
              <a:buNone/>
            </a:pPr>
            <a:r>
              <a:rPr lang="en-US" sz="500" b="1" i="0" u="none" strike="noStrike" cap="none">
                <a:solidFill>
                  <a:schemeClr val="dk1"/>
                </a:solidFill>
                <a:latin typeface="Verdana"/>
                <a:ea typeface="Verdana"/>
                <a:cs typeface="Verdana"/>
                <a:sym typeface="Verdana"/>
              </a:rPr>
              <a:t>1	</a:t>
            </a:r>
            <a:r>
              <a:rPr lang="en-US" sz="500" b="0" i="0" u="none" strike="noStrike" cap="none">
                <a:solidFill>
                  <a:schemeClr val="dk1"/>
                </a:solidFill>
                <a:latin typeface="Verdana"/>
                <a:ea typeface="Verdana"/>
                <a:cs typeface="Verdana"/>
                <a:sym typeface="Verdana"/>
              </a:rPr>
              <a:t>2023-12-22 | COPYRIGHT AFRY AB | WORLD PAPER MARKETS UP TO 2035 | 2023 EDITION ISRI WEBINAR</a:t>
            </a:r>
            <a:endParaRPr sz="500" b="0" i="0" u="none" strike="noStrike" cap="none">
              <a:solidFill>
                <a:schemeClr val="dk1"/>
              </a:solidFill>
              <a:latin typeface="Verdana"/>
              <a:ea typeface="Verdana"/>
              <a:cs typeface="Verdana"/>
              <a:sym typeface="Verdana"/>
            </a:endParaRPr>
          </a:p>
        </p:txBody>
      </p:sp>
      <p:pic>
        <p:nvPicPr>
          <p:cNvPr id="356" name="Google Shape;356;p30"/>
          <p:cNvPicPr preferRelativeResize="0"/>
          <p:nvPr/>
        </p:nvPicPr>
        <p:blipFill rotWithShape="1">
          <a:blip r:embed="rId3">
            <a:alphaModFix/>
          </a:blip>
          <a:srcRect/>
          <a:stretch/>
        </p:blipFill>
        <p:spPr>
          <a:xfrm>
            <a:off x="8493252" y="71627"/>
            <a:ext cx="3579877" cy="1586484"/>
          </a:xfrm>
          <a:prstGeom prst="rect">
            <a:avLst/>
          </a:prstGeom>
          <a:noFill/>
          <a:ln>
            <a:noFill/>
          </a:ln>
        </p:spPr>
      </p:pic>
      <p:sp>
        <p:nvSpPr>
          <p:cNvPr id="357" name="Google Shape;357;p30"/>
          <p:cNvSpPr txBox="1"/>
          <p:nvPr/>
        </p:nvSpPr>
        <p:spPr>
          <a:xfrm>
            <a:off x="754176" y="1792604"/>
            <a:ext cx="4715400" cy="1974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Verdana"/>
                <a:ea typeface="Verdana"/>
                <a:cs typeface="Verdana"/>
                <a:sym typeface="Verdana"/>
              </a:rPr>
              <a:t>Global Long-term demand growth by grade 2022-2035</a:t>
            </a:r>
            <a:endParaRPr sz="1200" b="0" i="0" u="none" strike="noStrike" cap="none">
              <a:solidFill>
                <a:schemeClr val="dk1"/>
              </a:solidFill>
              <a:latin typeface="Verdana"/>
              <a:ea typeface="Verdana"/>
              <a:cs typeface="Verdana"/>
              <a:sym typeface="Verdana"/>
            </a:endParaRPr>
          </a:p>
        </p:txBody>
      </p:sp>
      <p:pic>
        <p:nvPicPr>
          <p:cNvPr id="358" name="Google Shape;358;p30"/>
          <p:cNvPicPr preferRelativeResize="0"/>
          <p:nvPr/>
        </p:nvPicPr>
        <p:blipFill rotWithShape="1">
          <a:blip r:embed="rId4">
            <a:alphaModFix/>
          </a:blip>
          <a:srcRect/>
          <a:stretch/>
        </p:blipFill>
        <p:spPr>
          <a:xfrm>
            <a:off x="803330" y="2325568"/>
            <a:ext cx="4856623" cy="3615196"/>
          </a:xfrm>
          <a:prstGeom prst="rect">
            <a:avLst/>
          </a:prstGeom>
          <a:noFill/>
          <a:ln>
            <a:noFill/>
          </a:ln>
        </p:spPr>
      </p:pic>
      <p:sp>
        <p:nvSpPr>
          <p:cNvPr id="359" name="Google Shape;359;p30"/>
          <p:cNvSpPr txBox="1"/>
          <p:nvPr/>
        </p:nvSpPr>
        <p:spPr>
          <a:xfrm>
            <a:off x="6400546" y="1808479"/>
            <a:ext cx="4963800" cy="38220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Verdana"/>
                <a:ea typeface="Verdana"/>
                <a:cs typeface="Verdana"/>
                <a:sym typeface="Verdana"/>
              </a:rPr>
              <a:t>Global papermaking fiber and specialty pulp consumption 2022-2035</a:t>
            </a:r>
            <a:endParaRPr sz="1200" b="0" i="0" u="none" strike="noStrike" cap="none">
              <a:solidFill>
                <a:schemeClr val="dk1"/>
              </a:solidFill>
              <a:latin typeface="Verdana"/>
              <a:ea typeface="Verdana"/>
              <a:cs typeface="Verdana"/>
              <a:sym typeface="Verdana"/>
            </a:endParaRPr>
          </a:p>
        </p:txBody>
      </p:sp>
      <p:sp>
        <p:nvSpPr>
          <p:cNvPr id="360" name="Google Shape;360;p30"/>
          <p:cNvSpPr txBox="1"/>
          <p:nvPr/>
        </p:nvSpPr>
        <p:spPr>
          <a:xfrm>
            <a:off x="6580378" y="5701080"/>
            <a:ext cx="4752900" cy="413700"/>
          </a:xfrm>
          <a:prstGeom prst="rect">
            <a:avLst/>
          </a:prstGeom>
          <a:noFill/>
          <a:ln>
            <a:noFill/>
          </a:ln>
        </p:spPr>
        <p:txBody>
          <a:bodyPr spcFirstLastPara="1" wrap="square" lIns="0" tIns="12700" rIns="0" bIns="0" anchor="t" anchorCtr="0">
            <a:spAutoFit/>
          </a:bodyPr>
          <a:lstStyle/>
          <a:p>
            <a:pPr marL="12700" marR="0" lvl="0" indent="0" algn="l" rtl="0">
              <a:lnSpc>
                <a:spcPct val="117083"/>
              </a:lnSpc>
              <a:spcBef>
                <a:spcPts val="0"/>
              </a:spcBef>
              <a:spcAft>
                <a:spcPts val="0"/>
              </a:spcAft>
              <a:buClr>
                <a:srgbClr val="000000"/>
              </a:buClr>
              <a:buSzPts val="1200"/>
              <a:buFont typeface="Arial"/>
              <a:buNone/>
            </a:pPr>
            <a:r>
              <a:rPr lang="en-US" sz="1200" b="0" i="0" u="none" strike="noStrike" cap="none">
                <a:solidFill>
                  <a:schemeClr val="dk1"/>
                </a:solidFill>
                <a:latin typeface="Noto Sans Symbols"/>
                <a:ea typeface="Noto Sans Symbols"/>
                <a:cs typeface="Noto Sans Symbols"/>
                <a:sym typeface="Noto Sans Symbols"/>
              </a:rPr>
              <a:t>−</a:t>
            </a:r>
            <a:r>
              <a:rPr lang="en-US" sz="1200" b="0" i="0" u="none" strike="noStrike" cap="none">
                <a:solidFill>
                  <a:schemeClr val="dk1"/>
                </a:solidFill>
                <a:latin typeface="Times New Roman"/>
                <a:ea typeface="Times New Roman"/>
                <a:cs typeface="Times New Roman"/>
                <a:sym typeface="Times New Roman"/>
              </a:rPr>
              <a:t> </a:t>
            </a:r>
            <a:r>
              <a:rPr lang="en-US" sz="1200" b="0" i="0" u="none" strike="noStrike" cap="none">
                <a:solidFill>
                  <a:schemeClr val="dk1"/>
                </a:solidFill>
                <a:latin typeface="Verdana"/>
                <a:ea typeface="Verdana"/>
                <a:cs typeface="Verdana"/>
                <a:sym typeface="Verdana"/>
              </a:rPr>
              <a:t>Global demand for RCP is expected to grow significantly</a:t>
            </a:r>
            <a:endParaRPr sz="1200" b="0" i="0" u="none" strike="noStrike" cap="none">
              <a:solidFill>
                <a:schemeClr val="dk1"/>
              </a:solidFill>
              <a:latin typeface="Verdana"/>
              <a:ea typeface="Verdana"/>
              <a:cs typeface="Verdana"/>
              <a:sym typeface="Verdana"/>
            </a:endParaRPr>
          </a:p>
          <a:p>
            <a:pPr marL="182880" marR="0" lvl="0" indent="0" algn="l" rtl="0">
              <a:lnSpc>
                <a:spcPct val="117083"/>
              </a:lnSpc>
              <a:spcBef>
                <a:spcPts val="0"/>
              </a:spcBef>
              <a:spcAft>
                <a:spcPts val="0"/>
              </a:spcAft>
              <a:buClr>
                <a:srgbClr val="000000"/>
              </a:buClr>
              <a:buSzPts val="1200"/>
              <a:buFont typeface="Arial"/>
              <a:buNone/>
            </a:pPr>
            <a:r>
              <a:rPr lang="en-US" sz="1200" b="0" i="0" u="none" strike="noStrike" cap="none">
                <a:solidFill>
                  <a:schemeClr val="dk1"/>
                </a:solidFill>
                <a:latin typeface="Verdana"/>
                <a:ea typeface="Verdana"/>
                <a:cs typeface="Verdana"/>
                <a:sym typeface="Verdana"/>
              </a:rPr>
              <a:t>from 2020 to 2035 (&gt;70 Mt)</a:t>
            </a:r>
            <a:endParaRPr sz="1200" b="0" i="0" u="none" strike="noStrike" cap="none">
              <a:solidFill>
                <a:schemeClr val="dk1"/>
              </a:solidFill>
              <a:latin typeface="Verdana"/>
              <a:ea typeface="Verdana"/>
              <a:cs typeface="Verdana"/>
              <a:sym typeface="Verdana"/>
            </a:endParaRPr>
          </a:p>
        </p:txBody>
      </p:sp>
      <p:pic>
        <p:nvPicPr>
          <p:cNvPr id="361" name="Google Shape;361;p30"/>
          <p:cNvPicPr preferRelativeResize="0"/>
          <p:nvPr/>
        </p:nvPicPr>
        <p:blipFill rotWithShape="1">
          <a:blip r:embed="rId5">
            <a:alphaModFix/>
          </a:blip>
          <a:srcRect/>
          <a:stretch/>
        </p:blipFill>
        <p:spPr>
          <a:xfrm>
            <a:off x="6437414" y="2337014"/>
            <a:ext cx="4961908" cy="3052080"/>
          </a:xfrm>
          <a:prstGeom prst="rect">
            <a:avLst/>
          </a:prstGeom>
          <a:noFill/>
          <a:ln>
            <a:noFill/>
          </a:ln>
        </p:spPr>
      </p:pic>
      <p:sp>
        <p:nvSpPr>
          <p:cNvPr id="362" name="Google Shape;362;p30"/>
          <p:cNvSpPr txBox="1"/>
          <p:nvPr/>
        </p:nvSpPr>
        <p:spPr>
          <a:xfrm>
            <a:off x="10971276" y="1324355"/>
            <a:ext cx="993900" cy="184800"/>
          </a:xfrm>
          <a:prstGeom prst="rect">
            <a:avLst/>
          </a:prstGeom>
          <a:solidFill>
            <a:srgbClr val="FFFFFF"/>
          </a:solidFill>
          <a:ln>
            <a:noFill/>
          </a:ln>
        </p:spPr>
        <p:txBody>
          <a:bodyPr spcFirstLastPara="1" wrap="square" lIns="0" tIns="0" rIns="0" bIns="0" anchor="t" anchorCtr="0">
            <a:spAutoFit/>
          </a:bodyPr>
          <a:lstStyle/>
          <a:p>
            <a:pPr marL="1270" marR="0" lvl="0" indent="0" algn="l" rtl="0">
              <a:lnSpc>
                <a:spcPct val="105000"/>
              </a:lnSpc>
              <a:spcBef>
                <a:spcPts val="0"/>
              </a:spcBef>
              <a:spcAft>
                <a:spcPts val="0"/>
              </a:spcAft>
              <a:buClr>
                <a:srgbClr val="000000"/>
              </a:buClr>
              <a:buSzPts val="1200"/>
              <a:buFont typeface="Arial"/>
              <a:buNone/>
            </a:pPr>
            <a:r>
              <a:rPr lang="en-US" sz="1200" b="0" i="0" u="none" strike="noStrike" cap="none">
                <a:solidFill>
                  <a:schemeClr val="dk1"/>
                </a:solidFill>
                <a:latin typeface="Verdana"/>
                <a:ea typeface="Verdana"/>
                <a:cs typeface="Verdana"/>
                <a:sym typeface="Verdana"/>
              </a:rPr>
              <a:t>2023 Edition</a:t>
            </a:r>
            <a:endParaRPr sz="1200" b="0" i="0" u="none" strike="noStrike" cap="none">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1"/>
          <p:cNvSpPr txBox="1"/>
          <p:nvPr/>
        </p:nvSpPr>
        <p:spPr>
          <a:xfrm>
            <a:off x="754176" y="738632"/>
            <a:ext cx="3268200" cy="1515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Verdana"/>
                <a:ea typeface="Verdana"/>
                <a:cs typeface="Verdana"/>
                <a:sym typeface="Verdana"/>
              </a:rPr>
              <a:t>MARKET PERFORMANCE | 1Q 2024 EXPECTATIONS</a:t>
            </a:r>
            <a:endParaRPr sz="900" b="0" i="0" u="none" strike="noStrike" cap="none">
              <a:solidFill>
                <a:schemeClr val="dk1"/>
              </a:solidFill>
              <a:latin typeface="Verdana"/>
              <a:ea typeface="Verdana"/>
              <a:cs typeface="Verdana"/>
              <a:sym typeface="Verdana"/>
            </a:endParaRPr>
          </a:p>
        </p:txBody>
      </p:sp>
      <p:sp>
        <p:nvSpPr>
          <p:cNvPr id="368" name="Google Shape;368;p31"/>
          <p:cNvSpPr txBox="1"/>
          <p:nvPr/>
        </p:nvSpPr>
        <p:spPr>
          <a:xfrm>
            <a:off x="754176" y="6262217"/>
            <a:ext cx="7059900" cy="3180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505050"/>
                </a:solidFill>
                <a:latin typeface="Verdana"/>
                <a:ea typeface="Verdana"/>
                <a:cs typeface="Verdana"/>
                <a:sym typeface="Verdana"/>
              </a:rPr>
              <a:t>Sources: AF&amp;PA, PPPC, Public Companies Quarterly Reports;  |  Note: Publication papers inclusive of CM, UM, CFS.  North American numbers.</a:t>
            </a:r>
            <a:endParaRPr sz="700" b="0" i="0" u="none" strike="noStrike" cap="none">
              <a:solidFill>
                <a:schemeClr val="dk1"/>
              </a:solidFill>
              <a:latin typeface="Verdana"/>
              <a:ea typeface="Verdana"/>
              <a:cs typeface="Verdana"/>
              <a:sym typeface="Verdana"/>
            </a:endParaRPr>
          </a:p>
          <a:p>
            <a:pPr marL="0" marR="0" lvl="0" indent="0" algn="l" rtl="0">
              <a:lnSpc>
                <a:spcPct val="100000"/>
              </a:lnSpc>
              <a:spcBef>
                <a:spcPts val="105"/>
              </a:spcBef>
              <a:spcAft>
                <a:spcPts val="0"/>
              </a:spcAft>
              <a:buClr>
                <a:srgbClr val="000000"/>
              </a:buClr>
              <a:buSzPts val="700"/>
              <a:buFont typeface="Arial"/>
              <a:buNone/>
            </a:pPr>
            <a:endParaRPr sz="700" b="0" i="0" u="none" strike="noStrike" cap="none">
              <a:solidFill>
                <a:schemeClr val="dk1"/>
              </a:solidFill>
              <a:latin typeface="Verdana"/>
              <a:ea typeface="Verdana"/>
              <a:cs typeface="Verdana"/>
              <a:sym typeface="Verdana"/>
            </a:endParaRPr>
          </a:p>
          <a:p>
            <a:pPr marL="12700" marR="0" lvl="0" indent="0" algn="l" rtl="0">
              <a:lnSpc>
                <a:spcPct val="100000"/>
              </a:lnSpc>
              <a:spcBef>
                <a:spcPts val="0"/>
              </a:spcBef>
              <a:spcAft>
                <a:spcPts val="0"/>
              </a:spcAft>
              <a:buClr>
                <a:srgbClr val="000000"/>
              </a:buClr>
              <a:buSzPts val="500"/>
              <a:buFont typeface="Arial"/>
              <a:buNone/>
            </a:pPr>
            <a:r>
              <a:rPr lang="en-US" sz="500" b="1" i="0" u="none" strike="noStrike" cap="none">
                <a:solidFill>
                  <a:schemeClr val="dk1"/>
                </a:solidFill>
                <a:latin typeface="Verdana"/>
                <a:ea typeface="Verdana"/>
                <a:cs typeface="Verdana"/>
                <a:sym typeface="Verdana"/>
              </a:rPr>
              <a:t>2	</a:t>
            </a:r>
            <a:r>
              <a:rPr lang="en-US" sz="500" b="0" i="0" u="none" strike="noStrike" cap="none">
                <a:solidFill>
                  <a:schemeClr val="dk1"/>
                </a:solidFill>
                <a:latin typeface="Verdana"/>
                <a:ea typeface="Verdana"/>
                <a:cs typeface="Verdana"/>
                <a:sym typeface="Verdana"/>
              </a:rPr>
              <a:t>1/15/2024  COPYRIGHT AFRY AB | PULP AND PAPER DASHBOARD</a:t>
            </a:r>
            <a:endParaRPr sz="500" b="0" i="0" u="none" strike="noStrike" cap="none">
              <a:solidFill>
                <a:schemeClr val="dk1"/>
              </a:solidFill>
              <a:latin typeface="Verdana"/>
              <a:ea typeface="Verdana"/>
              <a:cs typeface="Verdana"/>
              <a:sym typeface="Verdana"/>
            </a:endParaRPr>
          </a:p>
        </p:txBody>
      </p:sp>
      <p:graphicFrame>
        <p:nvGraphicFramePr>
          <p:cNvPr id="369" name="Google Shape;369;p31"/>
          <p:cNvGraphicFramePr/>
          <p:nvPr/>
        </p:nvGraphicFramePr>
        <p:xfrm>
          <a:off x="2334450" y="1811197"/>
          <a:ext cx="7738725" cy="4044950"/>
        </p:xfrm>
        <a:graphic>
          <a:graphicData uri="http://schemas.openxmlformats.org/drawingml/2006/table">
            <a:tbl>
              <a:tblPr firstRow="1" bandRow="1">
                <a:noFill/>
                <a:tableStyleId>{7136F7F0-4082-472B-BFD5-03DD80C060C1}</a:tableStyleId>
              </a:tblPr>
              <a:tblGrid>
                <a:gridCol w="1557025">
                  <a:extLst>
                    <a:ext uri="{9D8B030D-6E8A-4147-A177-3AD203B41FA5}">
                      <a16:colId xmlns:a16="http://schemas.microsoft.com/office/drawing/2014/main" val="20000"/>
                    </a:ext>
                  </a:extLst>
                </a:gridCol>
                <a:gridCol w="1154425">
                  <a:extLst>
                    <a:ext uri="{9D8B030D-6E8A-4147-A177-3AD203B41FA5}">
                      <a16:colId xmlns:a16="http://schemas.microsoft.com/office/drawing/2014/main" val="20001"/>
                    </a:ext>
                  </a:extLst>
                </a:gridCol>
                <a:gridCol w="1242050">
                  <a:extLst>
                    <a:ext uri="{9D8B030D-6E8A-4147-A177-3AD203B41FA5}">
                      <a16:colId xmlns:a16="http://schemas.microsoft.com/office/drawing/2014/main" val="20002"/>
                    </a:ext>
                  </a:extLst>
                </a:gridCol>
                <a:gridCol w="1233800">
                  <a:extLst>
                    <a:ext uri="{9D8B030D-6E8A-4147-A177-3AD203B41FA5}">
                      <a16:colId xmlns:a16="http://schemas.microsoft.com/office/drawing/2014/main" val="20003"/>
                    </a:ext>
                  </a:extLst>
                </a:gridCol>
                <a:gridCol w="1170300">
                  <a:extLst>
                    <a:ext uri="{9D8B030D-6E8A-4147-A177-3AD203B41FA5}">
                      <a16:colId xmlns:a16="http://schemas.microsoft.com/office/drawing/2014/main" val="20004"/>
                    </a:ext>
                  </a:extLst>
                </a:gridCol>
                <a:gridCol w="1381125">
                  <a:extLst>
                    <a:ext uri="{9D8B030D-6E8A-4147-A177-3AD203B41FA5}">
                      <a16:colId xmlns:a16="http://schemas.microsoft.com/office/drawing/2014/main" val="20005"/>
                    </a:ext>
                  </a:extLst>
                </a:gridCol>
              </a:tblGrid>
              <a:tr h="382275">
                <a:tc>
                  <a:txBody>
                    <a:bodyPr/>
                    <a:lstStyle/>
                    <a:p>
                      <a:pPr marL="71755" marR="0" lvl="0" indent="0" algn="l" rtl="0">
                        <a:lnSpc>
                          <a:spcPct val="100000"/>
                        </a:lnSpc>
                        <a:spcBef>
                          <a:spcPts val="0"/>
                        </a:spcBef>
                        <a:spcAft>
                          <a:spcPts val="0"/>
                        </a:spcAft>
                        <a:buClr>
                          <a:srgbClr val="000000"/>
                        </a:buClr>
                        <a:buSzPts val="1000"/>
                        <a:buFont typeface="Arial"/>
                        <a:buNone/>
                      </a:pPr>
                      <a:r>
                        <a:rPr lang="en-US" sz="1000" b="1" u="none" strike="noStrike" cap="none">
                          <a:latin typeface="Verdana"/>
                          <a:ea typeface="Verdana"/>
                          <a:cs typeface="Verdana"/>
                          <a:sym typeface="Verdana"/>
                        </a:rPr>
                        <a:t>Product</a:t>
                      </a:r>
                      <a:endParaRPr sz="1000" u="none" strike="noStrike" cap="none">
                        <a:latin typeface="Verdana"/>
                        <a:ea typeface="Verdana"/>
                        <a:cs typeface="Verdana"/>
                        <a:sym typeface="Verdana"/>
                      </a:endParaRPr>
                    </a:p>
                  </a:txBody>
                  <a:tcPr marL="0" marR="0" marT="36200" marB="0">
                    <a:lnR w="9525" cap="flat" cmpd="sng">
                      <a:solidFill>
                        <a:srgbClr val="FFFFFF"/>
                      </a:solidFill>
                      <a:prstDash val="solid"/>
                      <a:round/>
                      <a:headEnd type="none" w="sm" len="sm"/>
                      <a:tailEnd type="none" w="sm" len="sm"/>
                    </a:lnR>
                    <a:solidFill>
                      <a:srgbClr val="E9E6DF"/>
                    </a:solidFill>
                  </a:tcPr>
                </a:tc>
                <a:tc>
                  <a:txBody>
                    <a:bodyPr/>
                    <a:lstStyle/>
                    <a:p>
                      <a:pPr marL="1270" marR="0" lvl="0" indent="0" algn="ctr" rtl="0">
                        <a:lnSpc>
                          <a:spcPct val="100000"/>
                        </a:lnSpc>
                        <a:spcBef>
                          <a:spcPts val="0"/>
                        </a:spcBef>
                        <a:spcAft>
                          <a:spcPts val="0"/>
                        </a:spcAft>
                        <a:buClr>
                          <a:srgbClr val="000000"/>
                        </a:buClr>
                        <a:buSzPts val="1000"/>
                        <a:buFont typeface="Arial"/>
                        <a:buNone/>
                      </a:pPr>
                      <a:r>
                        <a:rPr lang="en-US" sz="1000" b="1" u="none" strike="noStrike" cap="none">
                          <a:latin typeface="Verdana"/>
                          <a:ea typeface="Verdana"/>
                          <a:cs typeface="Verdana"/>
                          <a:sym typeface="Verdana"/>
                        </a:rPr>
                        <a:t>Market size</a:t>
                      </a:r>
                      <a:endParaRPr sz="1000" u="none" strike="noStrike" cap="none">
                        <a:latin typeface="Verdana"/>
                        <a:ea typeface="Verdana"/>
                        <a:cs typeface="Verdana"/>
                        <a:sym typeface="Verdana"/>
                      </a:endParaRPr>
                    </a:p>
                    <a:p>
                      <a:pPr marL="1270" marR="0" lvl="0" indent="0" algn="ctr" rtl="0">
                        <a:lnSpc>
                          <a:spcPct val="100000"/>
                        </a:lnSpc>
                        <a:spcBef>
                          <a:spcPts val="0"/>
                        </a:spcBef>
                        <a:spcAft>
                          <a:spcPts val="0"/>
                        </a:spcAft>
                        <a:buClr>
                          <a:srgbClr val="000000"/>
                        </a:buClr>
                        <a:buSzPts val="1000"/>
                        <a:buFont typeface="Arial"/>
                        <a:buNone/>
                      </a:pPr>
                      <a:r>
                        <a:rPr lang="en-US" sz="1000" u="none" strike="noStrike" cap="none">
                          <a:latin typeface="Verdana"/>
                          <a:ea typeface="Verdana"/>
                          <a:cs typeface="Verdana"/>
                          <a:sym typeface="Verdana"/>
                        </a:rPr>
                        <a:t>(MM tons)</a:t>
                      </a:r>
                      <a:endParaRPr sz="1000" u="none" strike="noStrike" cap="none">
                        <a:latin typeface="Verdana"/>
                        <a:ea typeface="Verdana"/>
                        <a:cs typeface="Verdana"/>
                        <a:sym typeface="Verdana"/>
                      </a:endParaRPr>
                    </a:p>
                  </a:txBody>
                  <a:tcPr marL="0" marR="0" marT="362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solidFill>
                      <a:srgbClr val="E9E6DF"/>
                    </a:solidFill>
                  </a:tcPr>
                </a:tc>
                <a:tc>
                  <a:txBody>
                    <a:bodyPr/>
                    <a:lstStyle/>
                    <a:p>
                      <a:pPr marL="321310" marR="0" lvl="0" indent="0" algn="l" rtl="0">
                        <a:lnSpc>
                          <a:spcPct val="100000"/>
                        </a:lnSpc>
                        <a:spcBef>
                          <a:spcPts val="0"/>
                        </a:spcBef>
                        <a:spcAft>
                          <a:spcPts val="0"/>
                        </a:spcAft>
                        <a:buClr>
                          <a:srgbClr val="000000"/>
                        </a:buClr>
                        <a:buSzPts val="1000"/>
                        <a:buFont typeface="Arial"/>
                        <a:buNone/>
                      </a:pPr>
                      <a:r>
                        <a:rPr lang="en-US" sz="1000" b="1" u="none" strike="noStrike" cap="none">
                          <a:latin typeface="Verdana"/>
                          <a:ea typeface="Verdana"/>
                          <a:cs typeface="Verdana"/>
                          <a:sym typeface="Verdana"/>
                        </a:rPr>
                        <a:t>1Q 2024</a:t>
                      </a:r>
                      <a:endParaRPr sz="1000" u="none" strike="noStrike" cap="none">
                        <a:latin typeface="Verdana"/>
                        <a:ea typeface="Verdana"/>
                        <a:cs typeface="Verdana"/>
                        <a:sym typeface="Verdana"/>
                      </a:endParaRPr>
                    </a:p>
                    <a:p>
                      <a:pPr marL="296545" marR="0" lvl="0" indent="0" algn="l" rtl="0">
                        <a:lnSpc>
                          <a:spcPct val="100000"/>
                        </a:lnSpc>
                        <a:spcBef>
                          <a:spcPts val="0"/>
                        </a:spcBef>
                        <a:spcAft>
                          <a:spcPts val="0"/>
                        </a:spcAft>
                        <a:buClr>
                          <a:srgbClr val="000000"/>
                        </a:buClr>
                        <a:buSzPts val="1000"/>
                        <a:buFont typeface="Arial"/>
                        <a:buNone/>
                      </a:pPr>
                      <a:r>
                        <a:rPr lang="en-US" sz="1000" b="1" u="none" strike="noStrike" cap="none">
                          <a:latin typeface="Verdana"/>
                          <a:ea typeface="Verdana"/>
                          <a:cs typeface="Verdana"/>
                          <a:sym typeface="Verdana"/>
                        </a:rPr>
                        <a:t>Expected</a:t>
                      </a:r>
                      <a:endParaRPr sz="1000" u="none" strike="noStrike" cap="none">
                        <a:latin typeface="Verdana"/>
                        <a:ea typeface="Verdana"/>
                        <a:cs typeface="Verdana"/>
                        <a:sym typeface="Verdana"/>
                      </a:endParaRPr>
                    </a:p>
                  </a:txBody>
                  <a:tcPr marL="0" marR="0" marT="362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solidFill>
                      <a:srgbClr val="E9E6DF"/>
                    </a:solidFill>
                  </a:tcPr>
                </a:tc>
                <a:tc>
                  <a:txBody>
                    <a:bodyPr/>
                    <a:lstStyle/>
                    <a:p>
                      <a:pPr marL="0" marR="34925" lvl="0" indent="0" algn="ctr" rtl="0">
                        <a:lnSpc>
                          <a:spcPct val="100000"/>
                        </a:lnSpc>
                        <a:spcBef>
                          <a:spcPts val="0"/>
                        </a:spcBef>
                        <a:spcAft>
                          <a:spcPts val="0"/>
                        </a:spcAft>
                        <a:buClr>
                          <a:srgbClr val="000000"/>
                        </a:buClr>
                        <a:buSzPts val="1000"/>
                        <a:buFont typeface="Arial"/>
                        <a:buNone/>
                      </a:pPr>
                      <a:r>
                        <a:rPr lang="en-US" sz="1000" b="1" u="none" strike="noStrike" cap="none">
                          <a:latin typeface="Verdana"/>
                          <a:ea typeface="Verdana"/>
                          <a:cs typeface="Verdana"/>
                          <a:sym typeface="Verdana"/>
                        </a:rPr>
                        <a:t>23Q3 v. 22Q3</a:t>
                      </a:r>
                      <a:endParaRPr sz="1000" u="none" strike="noStrike" cap="none">
                        <a:latin typeface="Verdana"/>
                        <a:ea typeface="Verdana"/>
                        <a:cs typeface="Verdana"/>
                        <a:sym typeface="Verdana"/>
                      </a:endParaRPr>
                    </a:p>
                    <a:p>
                      <a:pPr marL="1270" marR="0" lvl="0" indent="0" algn="ctr" rtl="0">
                        <a:lnSpc>
                          <a:spcPct val="100000"/>
                        </a:lnSpc>
                        <a:spcBef>
                          <a:spcPts val="0"/>
                        </a:spcBef>
                        <a:spcAft>
                          <a:spcPts val="0"/>
                        </a:spcAft>
                        <a:buClr>
                          <a:srgbClr val="000000"/>
                        </a:buClr>
                        <a:buSzPts val="1000"/>
                        <a:buFont typeface="Arial"/>
                        <a:buNone/>
                      </a:pPr>
                      <a:r>
                        <a:rPr lang="en-US" sz="1000" u="none" strike="noStrike" cap="none">
                          <a:latin typeface="Verdana"/>
                          <a:ea typeface="Verdana"/>
                          <a:cs typeface="Verdana"/>
                          <a:sym typeface="Verdana"/>
                        </a:rPr>
                        <a:t>(y-o-y%)</a:t>
                      </a:r>
                      <a:endParaRPr sz="1000" u="none" strike="noStrike" cap="none">
                        <a:latin typeface="Verdana"/>
                        <a:ea typeface="Verdana"/>
                        <a:cs typeface="Verdana"/>
                        <a:sym typeface="Verdana"/>
                      </a:endParaRPr>
                    </a:p>
                  </a:txBody>
                  <a:tcPr marL="0" marR="0" marT="362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solidFill>
                      <a:srgbClr val="E9E6DF"/>
                    </a:solidFill>
                  </a:tcPr>
                </a:tc>
                <a:tc>
                  <a:txBody>
                    <a:bodyPr/>
                    <a:lstStyle/>
                    <a:p>
                      <a:pPr marL="116838" marR="0" lvl="0" indent="0" algn="l" rtl="0">
                        <a:lnSpc>
                          <a:spcPct val="100000"/>
                        </a:lnSpc>
                        <a:spcBef>
                          <a:spcPts val="0"/>
                        </a:spcBef>
                        <a:spcAft>
                          <a:spcPts val="0"/>
                        </a:spcAft>
                        <a:buClr>
                          <a:srgbClr val="000000"/>
                        </a:buClr>
                        <a:buSzPts val="1000"/>
                        <a:buFont typeface="Arial"/>
                        <a:buNone/>
                      </a:pPr>
                      <a:r>
                        <a:rPr lang="en-US" sz="1000" b="1" u="none" strike="noStrike" cap="none">
                          <a:latin typeface="Verdana"/>
                          <a:ea typeface="Verdana"/>
                          <a:cs typeface="Verdana"/>
                          <a:sym typeface="Verdana"/>
                        </a:rPr>
                        <a:t>2022 v. 2021</a:t>
                      </a:r>
                      <a:endParaRPr sz="1000" u="none" strike="noStrike" cap="none">
                        <a:latin typeface="Verdana"/>
                        <a:ea typeface="Verdana"/>
                        <a:cs typeface="Verdana"/>
                        <a:sym typeface="Verdana"/>
                      </a:endParaRPr>
                    </a:p>
                  </a:txBody>
                  <a:tcPr marL="0" marR="0" marT="362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solidFill>
                      <a:srgbClr val="E9E6DF"/>
                    </a:solidFill>
                  </a:tcPr>
                </a:tc>
                <a:tc>
                  <a:txBody>
                    <a:bodyPr/>
                    <a:lstStyle/>
                    <a:p>
                      <a:pPr marL="196850" marR="0" lvl="0" indent="0" algn="l" rtl="0">
                        <a:lnSpc>
                          <a:spcPct val="100000"/>
                        </a:lnSpc>
                        <a:spcBef>
                          <a:spcPts val="0"/>
                        </a:spcBef>
                        <a:spcAft>
                          <a:spcPts val="0"/>
                        </a:spcAft>
                        <a:buClr>
                          <a:srgbClr val="000000"/>
                        </a:buClr>
                        <a:buSzPts val="1000"/>
                        <a:buFont typeface="Arial"/>
                        <a:buNone/>
                      </a:pPr>
                      <a:r>
                        <a:rPr lang="en-US" sz="1000" b="1" u="none" strike="noStrike" cap="none">
                          <a:latin typeface="Verdana"/>
                          <a:ea typeface="Verdana"/>
                          <a:cs typeface="Verdana"/>
                          <a:sym typeface="Verdana"/>
                        </a:rPr>
                        <a:t>Pre-pandemic</a:t>
                      </a:r>
                      <a:endParaRPr sz="1000" u="none" strike="noStrike" cap="none">
                        <a:latin typeface="Verdana"/>
                        <a:ea typeface="Verdana"/>
                        <a:cs typeface="Verdana"/>
                        <a:sym typeface="Verdana"/>
                      </a:endParaRPr>
                    </a:p>
                    <a:p>
                      <a:pPr marL="239395" marR="0" lvl="0" indent="0" algn="l" rtl="0">
                        <a:lnSpc>
                          <a:spcPct val="100000"/>
                        </a:lnSpc>
                        <a:spcBef>
                          <a:spcPts val="0"/>
                        </a:spcBef>
                        <a:spcAft>
                          <a:spcPts val="0"/>
                        </a:spcAft>
                        <a:buClr>
                          <a:srgbClr val="000000"/>
                        </a:buClr>
                        <a:buSzPts val="1000"/>
                        <a:buFont typeface="Arial"/>
                        <a:buNone/>
                      </a:pPr>
                      <a:r>
                        <a:rPr lang="en-US" sz="1000" u="none" strike="noStrike" cap="none">
                          <a:latin typeface="Verdana"/>
                          <a:ea typeface="Verdana"/>
                          <a:cs typeface="Verdana"/>
                          <a:sym typeface="Verdana"/>
                        </a:rPr>
                        <a:t>(17-19 CAGR)</a:t>
                      </a:r>
                      <a:endParaRPr sz="1000" u="none" strike="noStrike" cap="none">
                        <a:latin typeface="Verdana"/>
                        <a:ea typeface="Verdana"/>
                        <a:cs typeface="Verdana"/>
                        <a:sym typeface="Verdana"/>
                      </a:endParaRPr>
                    </a:p>
                  </a:txBody>
                  <a:tcPr marL="0" marR="0" marT="36200" marB="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solidFill>
                      <a:srgbClr val="E9E6DF"/>
                    </a:solidFill>
                  </a:tcPr>
                </a:tc>
                <a:extLst>
                  <a:ext uri="{0D108BD9-81ED-4DB2-BD59-A6C34878D82A}">
                    <a16:rowId xmlns:a16="http://schemas.microsoft.com/office/drawing/2014/main" val="10000"/>
                  </a:ext>
                </a:extLst>
              </a:tr>
              <a:tr h="67817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p>
                      <a:pPr marL="71755" marR="0" lvl="0" indent="0" algn="l" rtl="0">
                        <a:lnSpc>
                          <a:spcPct val="100000"/>
                        </a:lnSpc>
                        <a:spcBef>
                          <a:spcPts val="0"/>
                        </a:spcBef>
                        <a:spcAft>
                          <a:spcPts val="0"/>
                        </a:spcAft>
                        <a:buClr>
                          <a:srgbClr val="000000"/>
                        </a:buClr>
                        <a:buSzPts val="1100"/>
                        <a:buFont typeface="Arial"/>
                        <a:buNone/>
                      </a:pPr>
                      <a:r>
                        <a:rPr lang="en-US" sz="1100" u="none" strike="noStrike" cap="none">
                          <a:latin typeface="Verdana"/>
                          <a:ea typeface="Verdana"/>
                          <a:cs typeface="Verdana"/>
                          <a:sym typeface="Verdana"/>
                        </a:rPr>
                        <a:t>Corrugated box</a:t>
                      </a:r>
                      <a:endParaRPr sz="1100" u="none" strike="noStrike" cap="none">
                        <a:latin typeface="Verdana"/>
                        <a:ea typeface="Verdana"/>
                        <a:cs typeface="Verdana"/>
                        <a:sym typeface="Verdana"/>
                      </a:endParaRPr>
                    </a:p>
                  </a:txBody>
                  <a:tcPr marL="0" marR="0" marT="94625" marB="0">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36</a:t>
                      </a:r>
                      <a:endParaRPr sz="1200" u="none" strike="noStrike" cap="none">
                        <a:latin typeface="Verdana"/>
                        <a:ea typeface="Verdana"/>
                        <a:cs typeface="Verdana"/>
                        <a:sym typeface="Verdana"/>
                      </a:endParaRPr>
                    </a:p>
                  </a:txBody>
                  <a:tcPr marL="0" marR="0" marT="71750" marB="0">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0" marR="0" marT="0" marB="0">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171450"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-3%</a:t>
                      </a:r>
                      <a:endParaRPr sz="1200" u="none" strike="noStrike" cap="none">
                        <a:latin typeface="Verdana"/>
                        <a:ea typeface="Verdana"/>
                        <a:cs typeface="Verdana"/>
                        <a:sym typeface="Verdana"/>
                      </a:endParaRPr>
                    </a:p>
                  </a:txBody>
                  <a:tcPr marL="0" marR="0" marT="71750" marB="0">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7940"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-4%</a:t>
                      </a:r>
                      <a:endParaRPr sz="1200" u="none" strike="noStrike" cap="none">
                        <a:latin typeface="Verdana"/>
                        <a:ea typeface="Verdana"/>
                        <a:cs typeface="Verdana"/>
                        <a:sym typeface="Verdana"/>
                      </a:endParaRPr>
                    </a:p>
                  </a:txBody>
                  <a:tcPr marL="0" marR="0" marT="71750" marB="0">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45109"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+1%</a:t>
                      </a:r>
                      <a:endParaRPr sz="1200" u="none" strike="noStrike" cap="none">
                        <a:latin typeface="Verdana"/>
                        <a:ea typeface="Verdana"/>
                        <a:cs typeface="Verdana"/>
                        <a:sym typeface="Verdana"/>
                      </a:endParaRPr>
                    </a:p>
                  </a:txBody>
                  <a:tcPr marL="0" marR="0" marT="71750" marB="0">
                    <a:lnB w="9525" cap="flat" cmpd="sng">
                      <a:solidFill>
                        <a:srgbClr val="D0D0D0"/>
                      </a:solidFill>
                      <a:prstDash val="solid"/>
                      <a:round/>
                      <a:headEnd type="none" w="sm" len="sm"/>
                      <a:tailEnd type="none" w="sm" len="sm"/>
                    </a:lnB>
                  </a:tcPr>
                </a:tc>
                <a:extLst>
                  <a:ext uri="{0D108BD9-81ED-4DB2-BD59-A6C34878D82A}">
                    <a16:rowId xmlns:a16="http://schemas.microsoft.com/office/drawing/2014/main" val="10001"/>
                  </a:ext>
                </a:extLst>
              </a:tr>
              <a:tr h="61215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p>
                      <a:pPr marL="71755" marR="0" lvl="0" indent="0" algn="l" rtl="0">
                        <a:lnSpc>
                          <a:spcPct val="100000"/>
                        </a:lnSpc>
                        <a:spcBef>
                          <a:spcPts val="0"/>
                        </a:spcBef>
                        <a:spcAft>
                          <a:spcPts val="0"/>
                        </a:spcAft>
                        <a:buClr>
                          <a:srgbClr val="000000"/>
                        </a:buClr>
                        <a:buSzPts val="1100"/>
                        <a:buFont typeface="Arial"/>
                        <a:buNone/>
                      </a:pPr>
                      <a:r>
                        <a:rPr lang="en-US" sz="1100" u="none" strike="noStrike" cap="none">
                          <a:latin typeface="Verdana"/>
                          <a:ea typeface="Verdana"/>
                          <a:cs typeface="Verdana"/>
                          <a:sym typeface="Verdana"/>
                        </a:rPr>
                        <a:t>Folding cartons</a:t>
                      </a:r>
                      <a:endParaRPr sz="1100" u="none" strike="noStrike" cap="none">
                        <a:latin typeface="Verdana"/>
                        <a:ea typeface="Verdana"/>
                        <a:cs typeface="Verdana"/>
                        <a:sym typeface="Verdana"/>
                      </a:endParaRPr>
                    </a:p>
                  </a:txBody>
                  <a:tcPr marL="0" marR="0" marT="6095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5"/>
                        </a:spcBef>
                        <a:spcAft>
                          <a:spcPts val="0"/>
                        </a:spcAft>
                        <a:buClr>
                          <a:srgbClr val="000000"/>
                        </a:buClr>
                        <a:buSzPts val="1200"/>
                        <a:buFont typeface="Arial"/>
                        <a:buNone/>
                      </a:pPr>
                      <a:r>
                        <a:rPr lang="en-US" sz="1200" u="none" strike="noStrike" cap="none">
                          <a:latin typeface="Verdana"/>
                          <a:ea typeface="Verdana"/>
                          <a:cs typeface="Verdana"/>
                          <a:sym typeface="Verdana"/>
                        </a:rPr>
                        <a:t>8</a:t>
                      </a:r>
                      <a:endParaRPr sz="1200" u="none" strike="noStrike" cap="none">
                        <a:latin typeface="Verdana"/>
                        <a:ea typeface="Verdana"/>
                        <a:cs typeface="Verdana"/>
                        <a:sym typeface="Verdana"/>
                      </a:endParaRPr>
                    </a:p>
                  </a:txBody>
                  <a:tcPr marL="0" marR="0" marT="381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0" marR="0" marT="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171450" lvl="0" indent="0" algn="r" rtl="0">
                        <a:lnSpc>
                          <a:spcPct val="100000"/>
                        </a:lnSpc>
                        <a:spcBef>
                          <a:spcPts val="5"/>
                        </a:spcBef>
                        <a:spcAft>
                          <a:spcPts val="0"/>
                        </a:spcAft>
                        <a:buClr>
                          <a:srgbClr val="000000"/>
                        </a:buClr>
                        <a:buSzPts val="1200"/>
                        <a:buFont typeface="Arial"/>
                        <a:buNone/>
                      </a:pPr>
                      <a:r>
                        <a:rPr lang="en-US" sz="1200" u="none" strike="noStrike" cap="none">
                          <a:latin typeface="Verdana"/>
                          <a:ea typeface="Verdana"/>
                          <a:cs typeface="Verdana"/>
                          <a:sym typeface="Verdana"/>
                        </a:rPr>
                        <a:t>-16%</a:t>
                      </a:r>
                      <a:endParaRPr sz="1200" u="none" strike="noStrike" cap="none">
                        <a:latin typeface="Verdana"/>
                        <a:ea typeface="Verdana"/>
                        <a:cs typeface="Verdana"/>
                        <a:sym typeface="Verdana"/>
                      </a:endParaRPr>
                    </a:p>
                  </a:txBody>
                  <a:tcPr marL="0" marR="0" marT="381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8575" lvl="0" indent="0" algn="r" rtl="0">
                        <a:lnSpc>
                          <a:spcPct val="100000"/>
                        </a:lnSpc>
                        <a:spcBef>
                          <a:spcPts val="5"/>
                        </a:spcBef>
                        <a:spcAft>
                          <a:spcPts val="0"/>
                        </a:spcAft>
                        <a:buClr>
                          <a:srgbClr val="000000"/>
                        </a:buClr>
                        <a:buSzPts val="1200"/>
                        <a:buFont typeface="Arial"/>
                        <a:buNone/>
                      </a:pPr>
                      <a:r>
                        <a:rPr lang="en-US" sz="1200" u="none" strike="noStrike" cap="none">
                          <a:latin typeface="Verdana"/>
                          <a:ea typeface="Verdana"/>
                          <a:cs typeface="Verdana"/>
                          <a:sym typeface="Verdana"/>
                        </a:rPr>
                        <a:t>+3%</a:t>
                      </a:r>
                      <a:endParaRPr sz="1200" u="none" strike="noStrike" cap="none">
                        <a:latin typeface="Verdana"/>
                        <a:ea typeface="Verdana"/>
                        <a:cs typeface="Verdana"/>
                        <a:sym typeface="Verdana"/>
                      </a:endParaRPr>
                    </a:p>
                  </a:txBody>
                  <a:tcPr marL="0" marR="0" marT="381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43840" lvl="0" indent="0" algn="r" rtl="0">
                        <a:lnSpc>
                          <a:spcPct val="100000"/>
                        </a:lnSpc>
                        <a:spcBef>
                          <a:spcPts val="5"/>
                        </a:spcBef>
                        <a:spcAft>
                          <a:spcPts val="0"/>
                        </a:spcAft>
                        <a:buClr>
                          <a:srgbClr val="000000"/>
                        </a:buClr>
                        <a:buSzPts val="1200"/>
                        <a:buFont typeface="Arial"/>
                        <a:buNone/>
                      </a:pPr>
                      <a:r>
                        <a:rPr lang="en-US" sz="1200" u="none" strike="noStrike" cap="none">
                          <a:latin typeface="Verdana"/>
                          <a:ea typeface="Verdana"/>
                          <a:cs typeface="Verdana"/>
                          <a:sym typeface="Verdana"/>
                        </a:rPr>
                        <a:t>0%</a:t>
                      </a:r>
                      <a:endParaRPr sz="1200" u="none" strike="noStrike" cap="none">
                        <a:latin typeface="Verdana"/>
                        <a:ea typeface="Verdana"/>
                        <a:cs typeface="Verdana"/>
                        <a:sym typeface="Verdana"/>
                      </a:endParaRPr>
                    </a:p>
                  </a:txBody>
                  <a:tcPr marL="0" marR="0" marT="381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extLst>
                  <a:ext uri="{0D108BD9-81ED-4DB2-BD59-A6C34878D82A}">
                    <a16:rowId xmlns:a16="http://schemas.microsoft.com/office/drawing/2014/main" val="10002"/>
                  </a:ext>
                </a:extLst>
              </a:tr>
              <a:tr h="6623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p>
                      <a:pPr marL="71755" marR="0" lvl="0" indent="0" algn="l" rtl="0">
                        <a:lnSpc>
                          <a:spcPct val="100000"/>
                        </a:lnSpc>
                        <a:spcBef>
                          <a:spcPts val="5"/>
                        </a:spcBef>
                        <a:spcAft>
                          <a:spcPts val="0"/>
                        </a:spcAft>
                        <a:buClr>
                          <a:srgbClr val="000000"/>
                        </a:buClr>
                        <a:buSzPts val="1100"/>
                        <a:buFont typeface="Arial"/>
                        <a:buNone/>
                      </a:pPr>
                      <a:r>
                        <a:rPr lang="en-US" sz="1100" u="none" strike="noStrike" cap="none">
                          <a:latin typeface="Verdana"/>
                          <a:ea typeface="Verdana"/>
                          <a:cs typeface="Verdana"/>
                          <a:sym typeface="Verdana"/>
                        </a:rPr>
                        <a:t>Food service board</a:t>
                      </a:r>
                      <a:endParaRPr sz="1100" u="none" strike="noStrike" cap="none">
                        <a:latin typeface="Verdana"/>
                        <a:ea typeface="Verdana"/>
                        <a:cs typeface="Verdana"/>
                        <a:sym typeface="Verdana"/>
                      </a:endParaRPr>
                    </a:p>
                  </a:txBody>
                  <a:tcPr marL="0" marR="0" marT="8635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2</a:t>
                      </a:r>
                      <a:endParaRPr sz="1200" u="none" strike="noStrike" cap="none">
                        <a:latin typeface="Verdana"/>
                        <a:ea typeface="Verdana"/>
                        <a:cs typeface="Verdana"/>
                        <a:sym typeface="Verdana"/>
                      </a:endParaRPr>
                    </a:p>
                  </a:txBody>
                  <a:tcPr marL="0" marR="0" marT="641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0" marR="0" marT="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171450"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-3%</a:t>
                      </a:r>
                      <a:endParaRPr sz="1200" u="none" strike="noStrike" cap="none">
                        <a:latin typeface="Verdana"/>
                        <a:ea typeface="Verdana"/>
                        <a:cs typeface="Verdana"/>
                        <a:sym typeface="Verdana"/>
                      </a:endParaRPr>
                    </a:p>
                  </a:txBody>
                  <a:tcPr marL="0" marR="0" marT="641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8575"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+9%</a:t>
                      </a:r>
                      <a:endParaRPr sz="1200" u="none" strike="noStrike" cap="none">
                        <a:latin typeface="Verdana"/>
                        <a:ea typeface="Verdana"/>
                        <a:cs typeface="Verdana"/>
                        <a:sym typeface="Verdana"/>
                      </a:endParaRPr>
                    </a:p>
                  </a:txBody>
                  <a:tcPr marL="0" marR="0" marT="641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45109"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+4%</a:t>
                      </a:r>
                      <a:endParaRPr sz="1200" u="none" strike="noStrike" cap="none">
                        <a:latin typeface="Verdana"/>
                        <a:ea typeface="Verdana"/>
                        <a:cs typeface="Verdana"/>
                        <a:sym typeface="Verdana"/>
                      </a:endParaRPr>
                    </a:p>
                  </a:txBody>
                  <a:tcPr marL="0" marR="0" marT="641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extLst>
                  <a:ext uri="{0D108BD9-81ED-4DB2-BD59-A6C34878D82A}">
                    <a16:rowId xmlns:a16="http://schemas.microsoft.com/office/drawing/2014/main" val="10003"/>
                  </a:ext>
                </a:extLst>
              </a:tr>
              <a:tr h="5283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p>
                      <a:pPr marL="71755" marR="0" lvl="0" indent="0" algn="l" rtl="0">
                        <a:lnSpc>
                          <a:spcPct val="100000"/>
                        </a:lnSpc>
                        <a:spcBef>
                          <a:spcPts val="0"/>
                        </a:spcBef>
                        <a:spcAft>
                          <a:spcPts val="0"/>
                        </a:spcAft>
                        <a:buClr>
                          <a:srgbClr val="000000"/>
                        </a:buClr>
                        <a:buSzPts val="1100"/>
                        <a:buFont typeface="Arial"/>
                        <a:buNone/>
                      </a:pPr>
                      <a:r>
                        <a:rPr lang="en-US" sz="1100" u="none" strike="noStrike" cap="none">
                          <a:latin typeface="Verdana"/>
                          <a:ea typeface="Verdana"/>
                          <a:cs typeface="Verdana"/>
                          <a:sym typeface="Verdana"/>
                        </a:rPr>
                        <a:t>Tissue</a:t>
                      </a:r>
                      <a:endParaRPr sz="1100" u="none" strike="noStrike" cap="none">
                        <a:latin typeface="Verdana"/>
                        <a:ea typeface="Verdana"/>
                        <a:cs typeface="Verdana"/>
                        <a:sym typeface="Verdana"/>
                      </a:endParaRPr>
                    </a:p>
                  </a:txBody>
                  <a:tcPr marL="0" marR="0" marT="1967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10</a:t>
                      </a:r>
                      <a:endParaRPr sz="1200" u="none" strike="noStrike" cap="none">
                        <a:latin typeface="Verdana"/>
                        <a:ea typeface="Verdana"/>
                        <a:cs typeface="Verdana"/>
                        <a:sym typeface="Verdana"/>
                      </a:endParaRPr>
                    </a:p>
                  </a:txBody>
                  <a:tcPr marL="0" marR="0" marT="17207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0" marR="0" marT="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172085"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+1%</a:t>
                      </a:r>
                      <a:endParaRPr sz="1200" u="none" strike="noStrike" cap="none">
                        <a:latin typeface="Verdana"/>
                        <a:ea typeface="Verdana"/>
                        <a:cs typeface="Verdana"/>
                        <a:sym typeface="Verdana"/>
                      </a:endParaRPr>
                    </a:p>
                  </a:txBody>
                  <a:tcPr marL="0" marR="0" marT="17207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27940"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flat</a:t>
                      </a:r>
                      <a:endParaRPr sz="1200" u="none" strike="noStrike" cap="none">
                        <a:latin typeface="Verdana"/>
                        <a:ea typeface="Verdana"/>
                        <a:cs typeface="Verdana"/>
                        <a:sym typeface="Verdana"/>
                      </a:endParaRPr>
                    </a:p>
                  </a:txBody>
                  <a:tcPr marL="0" marR="0" marT="17207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245109"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+3%</a:t>
                      </a:r>
                      <a:endParaRPr sz="1200" u="none" strike="noStrike" cap="none">
                        <a:latin typeface="Verdana"/>
                        <a:ea typeface="Verdana"/>
                        <a:cs typeface="Verdana"/>
                        <a:sym typeface="Verdana"/>
                      </a:endParaRPr>
                    </a:p>
                  </a:txBody>
                  <a:tcPr marL="0" marR="0" marT="17207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extLst>
                  <a:ext uri="{0D108BD9-81ED-4DB2-BD59-A6C34878D82A}">
                    <a16:rowId xmlns:a16="http://schemas.microsoft.com/office/drawing/2014/main" val="10004"/>
                  </a:ext>
                </a:extLst>
              </a:tr>
              <a:tr h="6261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p>
                      <a:pPr marL="71755" marR="0" lvl="0" indent="0" algn="l" rtl="0">
                        <a:lnSpc>
                          <a:spcPct val="100000"/>
                        </a:lnSpc>
                        <a:spcBef>
                          <a:spcPts val="0"/>
                        </a:spcBef>
                        <a:spcAft>
                          <a:spcPts val="0"/>
                        </a:spcAft>
                        <a:buClr>
                          <a:srgbClr val="000000"/>
                        </a:buClr>
                        <a:buSzPts val="1100"/>
                        <a:buFont typeface="Arial"/>
                        <a:buNone/>
                      </a:pPr>
                      <a:r>
                        <a:rPr lang="en-US" sz="1100" u="none" strike="noStrike" cap="none">
                          <a:latin typeface="Verdana"/>
                          <a:ea typeface="Verdana"/>
                          <a:cs typeface="Verdana"/>
                          <a:sym typeface="Verdana"/>
                        </a:rPr>
                        <a:t>Publication papers</a:t>
                      </a:r>
                      <a:endParaRPr sz="1100" u="none" strike="noStrike" cap="none">
                        <a:latin typeface="Verdana"/>
                        <a:ea typeface="Verdana"/>
                        <a:cs typeface="Verdana"/>
                        <a:sym typeface="Verdana"/>
                      </a:endParaRPr>
                    </a:p>
                  </a:txBody>
                  <a:tcPr marL="0" marR="0" marT="6857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4</a:t>
                      </a:r>
                      <a:endParaRPr sz="1200" u="none" strike="noStrike" cap="none">
                        <a:latin typeface="Verdana"/>
                        <a:ea typeface="Verdana"/>
                        <a:cs typeface="Verdana"/>
                        <a:sym typeface="Verdana"/>
                      </a:endParaRPr>
                    </a:p>
                  </a:txBody>
                  <a:tcPr marL="0" marR="0" marT="457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0" marR="0" marT="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171450"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-34%</a:t>
                      </a:r>
                      <a:endParaRPr sz="1200" u="none" strike="noStrike" cap="none">
                        <a:latin typeface="Verdana"/>
                        <a:ea typeface="Verdana"/>
                        <a:cs typeface="Verdana"/>
                        <a:sym typeface="Verdana"/>
                      </a:endParaRPr>
                    </a:p>
                  </a:txBody>
                  <a:tcPr marL="0" marR="0" marT="457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8575"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+5%</a:t>
                      </a:r>
                      <a:endParaRPr sz="1200" u="none" strike="noStrike" cap="none">
                        <a:latin typeface="Verdana"/>
                        <a:ea typeface="Verdana"/>
                        <a:cs typeface="Verdana"/>
                        <a:sym typeface="Verdana"/>
                      </a:endParaRPr>
                    </a:p>
                  </a:txBody>
                  <a:tcPr marL="0" marR="0" marT="457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44475"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-10%</a:t>
                      </a:r>
                      <a:endParaRPr sz="1200" u="none" strike="noStrike" cap="none">
                        <a:latin typeface="Verdana"/>
                        <a:ea typeface="Verdana"/>
                        <a:cs typeface="Verdana"/>
                        <a:sym typeface="Verdana"/>
                      </a:endParaRPr>
                    </a:p>
                  </a:txBody>
                  <a:tcPr marL="0" marR="0" marT="45725"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extLst>
                  <a:ext uri="{0D108BD9-81ED-4DB2-BD59-A6C34878D82A}">
                    <a16:rowId xmlns:a16="http://schemas.microsoft.com/office/drawing/2014/main" val="10005"/>
                  </a:ext>
                </a:extLst>
              </a:tr>
              <a:tr h="55562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p>
                      <a:pPr marL="71755" marR="0" lvl="0" indent="0" algn="l" rtl="0">
                        <a:lnSpc>
                          <a:spcPct val="100000"/>
                        </a:lnSpc>
                        <a:spcBef>
                          <a:spcPts val="0"/>
                        </a:spcBef>
                        <a:spcAft>
                          <a:spcPts val="0"/>
                        </a:spcAft>
                        <a:buClr>
                          <a:srgbClr val="000000"/>
                        </a:buClr>
                        <a:buSzPts val="1100"/>
                        <a:buFont typeface="Arial"/>
                        <a:buNone/>
                      </a:pPr>
                      <a:r>
                        <a:rPr lang="en-US" sz="1100" u="none" strike="noStrike" cap="none">
                          <a:latin typeface="Verdana"/>
                          <a:ea typeface="Verdana"/>
                          <a:cs typeface="Verdana"/>
                          <a:sym typeface="Verdana"/>
                        </a:rPr>
                        <a:t>Uncoated freesheet</a:t>
                      </a:r>
                      <a:endParaRPr sz="1100" u="none" strike="noStrike" cap="none">
                        <a:latin typeface="Verdana"/>
                        <a:ea typeface="Verdana"/>
                        <a:cs typeface="Verdana"/>
                        <a:sym typeface="Verdana"/>
                      </a:endParaRPr>
                    </a:p>
                  </a:txBody>
                  <a:tcPr marL="0" marR="0" marT="3365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5</a:t>
                      </a:r>
                      <a:endParaRPr sz="1200" u="none" strike="noStrike" cap="none">
                        <a:latin typeface="Verdana"/>
                        <a:ea typeface="Verdana"/>
                        <a:cs typeface="Verdana"/>
                        <a:sym typeface="Verdana"/>
                      </a:endParaRPr>
                    </a:p>
                  </a:txBody>
                  <a:tcPr marL="0" marR="0" marT="108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imes New Roman"/>
                        <a:ea typeface="Times New Roman"/>
                        <a:cs typeface="Times New Roman"/>
                        <a:sym typeface="Times New Roman"/>
                      </a:endParaRPr>
                    </a:p>
                  </a:txBody>
                  <a:tcPr marL="0" marR="0" marT="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171450"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-27%</a:t>
                      </a:r>
                      <a:endParaRPr sz="1200" u="none" strike="noStrike" cap="none">
                        <a:latin typeface="Verdana"/>
                        <a:ea typeface="Verdana"/>
                        <a:cs typeface="Verdana"/>
                        <a:sym typeface="Verdana"/>
                      </a:endParaRPr>
                    </a:p>
                  </a:txBody>
                  <a:tcPr marL="0" marR="0" marT="108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8575"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+4%</a:t>
                      </a:r>
                      <a:endParaRPr sz="1200" u="none" strike="noStrike" cap="none">
                        <a:latin typeface="Verdana"/>
                        <a:ea typeface="Verdana"/>
                        <a:cs typeface="Verdana"/>
                        <a:sym typeface="Verdana"/>
                      </a:endParaRPr>
                    </a:p>
                  </a:txBody>
                  <a:tcPr marL="0" marR="0" marT="108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p>
                      <a:pPr marL="0" marR="244475" lvl="0" indent="0" algn="r" rtl="0">
                        <a:lnSpc>
                          <a:spcPct val="100000"/>
                        </a:lnSpc>
                        <a:spcBef>
                          <a:spcPts val="0"/>
                        </a:spcBef>
                        <a:spcAft>
                          <a:spcPts val="0"/>
                        </a:spcAft>
                        <a:buClr>
                          <a:srgbClr val="000000"/>
                        </a:buClr>
                        <a:buSzPts val="1200"/>
                        <a:buFont typeface="Arial"/>
                        <a:buNone/>
                      </a:pPr>
                      <a:r>
                        <a:rPr lang="en-US" sz="1200" u="none" strike="noStrike" cap="none">
                          <a:latin typeface="Verdana"/>
                          <a:ea typeface="Verdana"/>
                          <a:cs typeface="Verdana"/>
                          <a:sym typeface="Verdana"/>
                        </a:rPr>
                        <a:t>-4%</a:t>
                      </a:r>
                      <a:endParaRPr sz="1200" u="none" strike="noStrike" cap="none">
                        <a:latin typeface="Verdana"/>
                        <a:ea typeface="Verdana"/>
                        <a:cs typeface="Verdana"/>
                        <a:sym typeface="Verdana"/>
                      </a:endParaRPr>
                    </a:p>
                  </a:txBody>
                  <a:tcPr marL="0" marR="0" marT="10800" marB="0">
                    <a:lnT w="9525" cap="flat" cmpd="sng">
                      <a:solidFill>
                        <a:srgbClr val="D0D0D0"/>
                      </a:solidFill>
                      <a:prstDash val="solid"/>
                      <a:round/>
                      <a:headEnd type="none" w="sm" len="sm"/>
                      <a:tailEnd type="none" w="sm" len="sm"/>
                    </a:lnT>
                    <a:lnB w="9525" cap="flat" cmpd="sng">
                      <a:solidFill>
                        <a:srgbClr val="D0D0D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370" name="Google Shape;370;p31"/>
          <p:cNvPicPr preferRelativeResize="0"/>
          <p:nvPr/>
        </p:nvPicPr>
        <p:blipFill rotWithShape="1">
          <a:blip r:embed="rId3">
            <a:alphaModFix/>
          </a:blip>
          <a:srcRect/>
          <a:stretch/>
        </p:blipFill>
        <p:spPr>
          <a:xfrm>
            <a:off x="9103741" y="5503798"/>
            <a:ext cx="173862" cy="173875"/>
          </a:xfrm>
          <a:prstGeom prst="rect">
            <a:avLst/>
          </a:prstGeom>
          <a:noFill/>
          <a:ln>
            <a:noFill/>
          </a:ln>
        </p:spPr>
      </p:pic>
      <p:pic>
        <p:nvPicPr>
          <p:cNvPr id="371" name="Google Shape;371;p31"/>
          <p:cNvPicPr preferRelativeResize="0"/>
          <p:nvPr/>
        </p:nvPicPr>
        <p:blipFill rotWithShape="1">
          <a:blip r:embed="rId4">
            <a:alphaModFix/>
          </a:blip>
          <a:srcRect/>
          <a:stretch/>
        </p:blipFill>
        <p:spPr>
          <a:xfrm>
            <a:off x="9103741" y="4922392"/>
            <a:ext cx="173862" cy="173862"/>
          </a:xfrm>
          <a:prstGeom prst="rect">
            <a:avLst/>
          </a:prstGeom>
          <a:noFill/>
          <a:ln>
            <a:noFill/>
          </a:ln>
        </p:spPr>
      </p:pic>
      <p:pic>
        <p:nvPicPr>
          <p:cNvPr id="372" name="Google Shape;372;p31"/>
          <p:cNvPicPr preferRelativeResize="0"/>
          <p:nvPr/>
        </p:nvPicPr>
        <p:blipFill rotWithShape="1">
          <a:blip r:embed="rId5">
            <a:alphaModFix/>
          </a:blip>
          <a:srcRect/>
          <a:stretch/>
        </p:blipFill>
        <p:spPr>
          <a:xfrm>
            <a:off x="9095740" y="2483739"/>
            <a:ext cx="187070" cy="187071"/>
          </a:xfrm>
          <a:prstGeom prst="rect">
            <a:avLst/>
          </a:prstGeom>
          <a:noFill/>
          <a:ln>
            <a:noFill/>
          </a:ln>
        </p:spPr>
      </p:pic>
      <p:pic>
        <p:nvPicPr>
          <p:cNvPr id="373" name="Google Shape;373;p31"/>
          <p:cNvPicPr preferRelativeResize="0"/>
          <p:nvPr/>
        </p:nvPicPr>
        <p:blipFill rotWithShape="1">
          <a:blip r:embed="rId6">
            <a:alphaModFix/>
          </a:blip>
          <a:srcRect/>
          <a:stretch/>
        </p:blipFill>
        <p:spPr>
          <a:xfrm>
            <a:off x="8004047" y="2489835"/>
            <a:ext cx="187071" cy="187070"/>
          </a:xfrm>
          <a:prstGeom prst="rect">
            <a:avLst/>
          </a:prstGeom>
          <a:noFill/>
          <a:ln>
            <a:noFill/>
          </a:ln>
        </p:spPr>
      </p:pic>
      <p:pic>
        <p:nvPicPr>
          <p:cNvPr id="374" name="Google Shape;374;p31"/>
          <p:cNvPicPr preferRelativeResize="0"/>
          <p:nvPr/>
        </p:nvPicPr>
        <p:blipFill rotWithShape="1">
          <a:blip r:embed="rId7">
            <a:alphaModFix/>
          </a:blip>
          <a:srcRect/>
          <a:stretch/>
        </p:blipFill>
        <p:spPr>
          <a:xfrm>
            <a:off x="9103741" y="3122041"/>
            <a:ext cx="173862" cy="173736"/>
          </a:xfrm>
          <a:prstGeom prst="rect">
            <a:avLst/>
          </a:prstGeom>
          <a:noFill/>
          <a:ln>
            <a:noFill/>
          </a:ln>
        </p:spPr>
      </p:pic>
      <p:pic>
        <p:nvPicPr>
          <p:cNvPr id="375" name="Google Shape;375;p31"/>
          <p:cNvPicPr preferRelativeResize="0"/>
          <p:nvPr/>
        </p:nvPicPr>
        <p:blipFill rotWithShape="1">
          <a:blip r:embed="rId8">
            <a:alphaModFix/>
          </a:blip>
          <a:srcRect/>
          <a:stretch/>
        </p:blipFill>
        <p:spPr>
          <a:xfrm>
            <a:off x="9103741" y="3733927"/>
            <a:ext cx="173862" cy="173862"/>
          </a:xfrm>
          <a:prstGeom prst="rect">
            <a:avLst/>
          </a:prstGeom>
          <a:noFill/>
          <a:ln>
            <a:noFill/>
          </a:ln>
        </p:spPr>
      </p:pic>
      <p:grpSp>
        <p:nvGrpSpPr>
          <p:cNvPr id="376" name="Google Shape;376;p31"/>
          <p:cNvGrpSpPr/>
          <p:nvPr/>
        </p:nvGrpSpPr>
        <p:grpSpPr>
          <a:xfrm>
            <a:off x="1958339" y="2363723"/>
            <a:ext cx="360044" cy="360044"/>
            <a:chOff x="1958339" y="2363723"/>
            <a:chExt cx="360044" cy="360044"/>
          </a:xfrm>
        </p:grpSpPr>
        <p:sp>
          <p:nvSpPr>
            <p:cNvPr id="377" name="Google Shape;377;p31"/>
            <p:cNvSpPr/>
            <p:nvPr/>
          </p:nvSpPr>
          <p:spPr>
            <a:xfrm>
              <a:off x="1958339" y="2363723"/>
              <a:ext cx="360044" cy="360044"/>
            </a:xfrm>
            <a:custGeom>
              <a:avLst/>
              <a:gdLst/>
              <a:ahLst/>
              <a:cxnLst/>
              <a:rect l="l" t="t" r="r" b="b"/>
              <a:pathLst>
                <a:path w="360044" h="360044" extrusionOk="0">
                  <a:moveTo>
                    <a:pt x="0" y="179831"/>
                  </a:moveTo>
                  <a:lnTo>
                    <a:pt x="6424" y="132027"/>
                  </a:lnTo>
                  <a:lnTo>
                    <a:pt x="24553" y="89069"/>
                  </a:lnTo>
                  <a:lnTo>
                    <a:pt x="52673" y="52673"/>
                  </a:lnTo>
                  <a:lnTo>
                    <a:pt x="89069" y="24553"/>
                  </a:lnTo>
                  <a:lnTo>
                    <a:pt x="132027" y="6424"/>
                  </a:lnTo>
                  <a:lnTo>
                    <a:pt x="179832" y="0"/>
                  </a:lnTo>
                  <a:lnTo>
                    <a:pt x="227636" y="6424"/>
                  </a:lnTo>
                  <a:lnTo>
                    <a:pt x="270594" y="24553"/>
                  </a:lnTo>
                  <a:lnTo>
                    <a:pt x="306990" y="52673"/>
                  </a:lnTo>
                  <a:lnTo>
                    <a:pt x="335110" y="89069"/>
                  </a:lnTo>
                  <a:lnTo>
                    <a:pt x="353239" y="132027"/>
                  </a:lnTo>
                  <a:lnTo>
                    <a:pt x="359664" y="179831"/>
                  </a:lnTo>
                  <a:lnTo>
                    <a:pt x="353239" y="227636"/>
                  </a:lnTo>
                  <a:lnTo>
                    <a:pt x="335110" y="270594"/>
                  </a:lnTo>
                  <a:lnTo>
                    <a:pt x="306990" y="306990"/>
                  </a:lnTo>
                  <a:lnTo>
                    <a:pt x="270594" y="335110"/>
                  </a:lnTo>
                  <a:lnTo>
                    <a:pt x="227636" y="353239"/>
                  </a:lnTo>
                  <a:lnTo>
                    <a:pt x="179832" y="359663"/>
                  </a:lnTo>
                  <a:lnTo>
                    <a:pt x="132027" y="353239"/>
                  </a:lnTo>
                  <a:lnTo>
                    <a:pt x="89069" y="335110"/>
                  </a:lnTo>
                  <a:lnTo>
                    <a:pt x="52673" y="306990"/>
                  </a:lnTo>
                  <a:lnTo>
                    <a:pt x="24553" y="270594"/>
                  </a:lnTo>
                  <a:lnTo>
                    <a:pt x="6424" y="227636"/>
                  </a:lnTo>
                  <a:lnTo>
                    <a:pt x="0" y="17983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8" name="Google Shape;378;p31"/>
            <p:cNvPicPr preferRelativeResize="0"/>
            <p:nvPr/>
          </p:nvPicPr>
          <p:blipFill rotWithShape="1">
            <a:blip r:embed="rId9">
              <a:alphaModFix/>
            </a:blip>
            <a:srcRect/>
            <a:stretch/>
          </p:blipFill>
          <p:spPr>
            <a:xfrm>
              <a:off x="2050515" y="2455480"/>
              <a:ext cx="176885" cy="178026"/>
            </a:xfrm>
            <a:prstGeom prst="rect">
              <a:avLst/>
            </a:prstGeom>
            <a:noFill/>
            <a:ln>
              <a:noFill/>
            </a:ln>
          </p:spPr>
        </p:pic>
      </p:grpSp>
      <p:grpSp>
        <p:nvGrpSpPr>
          <p:cNvPr id="379" name="Google Shape;379;p31"/>
          <p:cNvGrpSpPr/>
          <p:nvPr/>
        </p:nvGrpSpPr>
        <p:grpSpPr>
          <a:xfrm>
            <a:off x="1958339" y="3627120"/>
            <a:ext cx="360044" cy="360045"/>
            <a:chOff x="1958339" y="3627120"/>
            <a:chExt cx="360044" cy="360045"/>
          </a:xfrm>
        </p:grpSpPr>
        <p:sp>
          <p:nvSpPr>
            <p:cNvPr id="380" name="Google Shape;380;p31"/>
            <p:cNvSpPr/>
            <p:nvPr/>
          </p:nvSpPr>
          <p:spPr>
            <a:xfrm>
              <a:off x="1958339" y="3627120"/>
              <a:ext cx="360044" cy="360045"/>
            </a:xfrm>
            <a:custGeom>
              <a:avLst/>
              <a:gdLst/>
              <a:ahLst/>
              <a:cxnLst/>
              <a:rect l="l" t="t" r="r" b="b"/>
              <a:pathLst>
                <a:path w="360044" h="360045" extrusionOk="0">
                  <a:moveTo>
                    <a:pt x="0" y="179831"/>
                  </a:moveTo>
                  <a:lnTo>
                    <a:pt x="6424" y="132027"/>
                  </a:lnTo>
                  <a:lnTo>
                    <a:pt x="24553" y="89069"/>
                  </a:lnTo>
                  <a:lnTo>
                    <a:pt x="52673" y="52673"/>
                  </a:lnTo>
                  <a:lnTo>
                    <a:pt x="89069" y="24553"/>
                  </a:lnTo>
                  <a:lnTo>
                    <a:pt x="132027" y="6424"/>
                  </a:lnTo>
                  <a:lnTo>
                    <a:pt x="179832" y="0"/>
                  </a:lnTo>
                  <a:lnTo>
                    <a:pt x="227636" y="6424"/>
                  </a:lnTo>
                  <a:lnTo>
                    <a:pt x="270594" y="24553"/>
                  </a:lnTo>
                  <a:lnTo>
                    <a:pt x="306990" y="52673"/>
                  </a:lnTo>
                  <a:lnTo>
                    <a:pt x="335110" y="89069"/>
                  </a:lnTo>
                  <a:lnTo>
                    <a:pt x="353239" y="132027"/>
                  </a:lnTo>
                  <a:lnTo>
                    <a:pt x="359664" y="179831"/>
                  </a:lnTo>
                  <a:lnTo>
                    <a:pt x="353239" y="227636"/>
                  </a:lnTo>
                  <a:lnTo>
                    <a:pt x="335110" y="270594"/>
                  </a:lnTo>
                  <a:lnTo>
                    <a:pt x="306990" y="306990"/>
                  </a:lnTo>
                  <a:lnTo>
                    <a:pt x="270594" y="335110"/>
                  </a:lnTo>
                  <a:lnTo>
                    <a:pt x="227636" y="353239"/>
                  </a:lnTo>
                  <a:lnTo>
                    <a:pt x="179832" y="359663"/>
                  </a:lnTo>
                  <a:lnTo>
                    <a:pt x="132027" y="353239"/>
                  </a:lnTo>
                  <a:lnTo>
                    <a:pt x="89069" y="335110"/>
                  </a:lnTo>
                  <a:lnTo>
                    <a:pt x="52673" y="306990"/>
                  </a:lnTo>
                  <a:lnTo>
                    <a:pt x="24553" y="270594"/>
                  </a:lnTo>
                  <a:lnTo>
                    <a:pt x="6424" y="227636"/>
                  </a:lnTo>
                  <a:lnTo>
                    <a:pt x="0" y="17983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1" name="Google Shape;381;p31"/>
            <p:cNvPicPr preferRelativeResize="0"/>
            <p:nvPr/>
          </p:nvPicPr>
          <p:blipFill rotWithShape="1">
            <a:blip r:embed="rId10">
              <a:alphaModFix/>
            </a:blip>
            <a:srcRect/>
            <a:stretch/>
          </p:blipFill>
          <p:spPr>
            <a:xfrm>
              <a:off x="2030833" y="3693487"/>
              <a:ext cx="207350" cy="230557"/>
            </a:xfrm>
            <a:prstGeom prst="rect">
              <a:avLst/>
            </a:prstGeom>
            <a:noFill/>
            <a:ln>
              <a:noFill/>
            </a:ln>
          </p:spPr>
        </p:pic>
      </p:grpSp>
      <p:grpSp>
        <p:nvGrpSpPr>
          <p:cNvPr id="382" name="Google Shape;382;p31"/>
          <p:cNvGrpSpPr/>
          <p:nvPr/>
        </p:nvGrpSpPr>
        <p:grpSpPr>
          <a:xfrm>
            <a:off x="1958339" y="3011423"/>
            <a:ext cx="360044" cy="360045"/>
            <a:chOff x="1958339" y="3011423"/>
            <a:chExt cx="360044" cy="360045"/>
          </a:xfrm>
        </p:grpSpPr>
        <p:sp>
          <p:nvSpPr>
            <p:cNvPr id="383" name="Google Shape;383;p31"/>
            <p:cNvSpPr/>
            <p:nvPr/>
          </p:nvSpPr>
          <p:spPr>
            <a:xfrm>
              <a:off x="1958339" y="3011423"/>
              <a:ext cx="360044" cy="360045"/>
            </a:xfrm>
            <a:custGeom>
              <a:avLst/>
              <a:gdLst/>
              <a:ahLst/>
              <a:cxnLst/>
              <a:rect l="l" t="t" r="r" b="b"/>
              <a:pathLst>
                <a:path w="360044" h="360045" extrusionOk="0">
                  <a:moveTo>
                    <a:pt x="0" y="179831"/>
                  </a:moveTo>
                  <a:lnTo>
                    <a:pt x="6424" y="132027"/>
                  </a:lnTo>
                  <a:lnTo>
                    <a:pt x="24553" y="89069"/>
                  </a:lnTo>
                  <a:lnTo>
                    <a:pt x="52673" y="52673"/>
                  </a:lnTo>
                  <a:lnTo>
                    <a:pt x="89069" y="24553"/>
                  </a:lnTo>
                  <a:lnTo>
                    <a:pt x="132027" y="6424"/>
                  </a:lnTo>
                  <a:lnTo>
                    <a:pt x="179832" y="0"/>
                  </a:lnTo>
                  <a:lnTo>
                    <a:pt x="227636" y="6424"/>
                  </a:lnTo>
                  <a:lnTo>
                    <a:pt x="270594" y="24553"/>
                  </a:lnTo>
                  <a:lnTo>
                    <a:pt x="306990" y="52673"/>
                  </a:lnTo>
                  <a:lnTo>
                    <a:pt x="335110" y="89069"/>
                  </a:lnTo>
                  <a:lnTo>
                    <a:pt x="353239" y="132027"/>
                  </a:lnTo>
                  <a:lnTo>
                    <a:pt x="359664" y="179831"/>
                  </a:lnTo>
                  <a:lnTo>
                    <a:pt x="353239" y="227636"/>
                  </a:lnTo>
                  <a:lnTo>
                    <a:pt x="335110" y="270594"/>
                  </a:lnTo>
                  <a:lnTo>
                    <a:pt x="306990" y="306990"/>
                  </a:lnTo>
                  <a:lnTo>
                    <a:pt x="270594" y="335110"/>
                  </a:lnTo>
                  <a:lnTo>
                    <a:pt x="227636" y="353239"/>
                  </a:lnTo>
                  <a:lnTo>
                    <a:pt x="179832" y="359663"/>
                  </a:lnTo>
                  <a:lnTo>
                    <a:pt x="132027" y="353239"/>
                  </a:lnTo>
                  <a:lnTo>
                    <a:pt x="89069" y="335110"/>
                  </a:lnTo>
                  <a:lnTo>
                    <a:pt x="52673" y="306990"/>
                  </a:lnTo>
                  <a:lnTo>
                    <a:pt x="24553" y="270594"/>
                  </a:lnTo>
                  <a:lnTo>
                    <a:pt x="6424" y="227636"/>
                  </a:lnTo>
                  <a:lnTo>
                    <a:pt x="0" y="17983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4" name="Google Shape;384;p31"/>
            <p:cNvPicPr preferRelativeResize="0"/>
            <p:nvPr/>
          </p:nvPicPr>
          <p:blipFill rotWithShape="1">
            <a:blip r:embed="rId11">
              <a:alphaModFix/>
            </a:blip>
            <a:srcRect/>
            <a:stretch/>
          </p:blipFill>
          <p:spPr>
            <a:xfrm>
              <a:off x="2036485" y="3077830"/>
              <a:ext cx="203802" cy="227382"/>
            </a:xfrm>
            <a:prstGeom prst="rect">
              <a:avLst/>
            </a:prstGeom>
            <a:noFill/>
            <a:ln>
              <a:noFill/>
            </a:ln>
          </p:spPr>
        </p:pic>
      </p:grpSp>
      <p:grpSp>
        <p:nvGrpSpPr>
          <p:cNvPr id="385" name="Google Shape;385;p31"/>
          <p:cNvGrpSpPr/>
          <p:nvPr/>
        </p:nvGrpSpPr>
        <p:grpSpPr>
          <a:xfrm>
            <a:off x="1950720" y="4846320"/>
            <a:ext cx="361314" cy="360045"/>
            <a:chOff x="1950720" y="4846320"/>
            <a:chExt cx="361314" cy="360045"/>
          </a:xfrm>
        </p:grpSpPr>
        <p:sp>
          <p:nvSpPr>
            <p:cNvPr id="386" name="Google Shape;386;p31"/>
            <p:cNvSpPr/>
            <p:nvPr/>
          </p:nvSpPr>
          <p:spPr>
            <a:xfrm>
              <a:off x="1950720" y="4846320"/>
              <a:ext cx="361314" cy="360045"/>
            </a:xfrm>
            <a:custGeom>
              <a:avLst/>
              <a:gdLst/>
              <a:ahLst/>
              <a:cxnLst/>
              <a:rect l="l" t="t" r="r" b="b"/>
              <a:pathLst>
                <a:path w="361314" h="360045" extrusionOk="0">
                  <a:moveTo>
                    <a:pt x="0" y="179831"/>
                  </a:moveTo>
                  <a:lnTo>
                    <a:pt x="6454" y="132027"/>
                  </a:lnTo>
                  <a:lnTo>
                    <a:pt x="24666" y="89069"/>
                  </a:lnTo>
                  <a:lnTo>
                    <a:pt x="52911" y="52673"/>
                  </a:lnTo>
                  <a:lnTo>
                    <a:pt x="89464" y="24553"/>
                  </a:lnTo>
                  <a:lnTo>
                    <a:pt x="132600" y="6424"/>
                  </a:lnTo>
                  <a:lnTo>
                    <a:pt x="180594" y="0"/>
                  </a:lnTo>
                  <a:lnTo>
                    <a:pt x="228587" y="6424"/>
                  </a:lnTo>
                  <a:lnTo>
                    <a:pt x="271723" y="24553"/>
                  </a:lnTo>
                  <a:lnTo>
                    <a:pt x="308276" y="52673"/>
                  </a:lnTo>
                  <a:lnTo>
                    <a:pt x="336521" y="89069"/>
                  </a:lnTo>
                  <a:lnTo>
                    <a:pt x="354733" y="132027"/>
                  </a:lnTo>
                  <a:lnTo>
                    <a:pt x="361188" y="179831"/>
                  </a:lnTo>
                  <a:lnTo>
                    <a:pt x="354733" y="227636"/>
                  </a:lnTo>
                  <a:lnTo>
                    <a:pt x="336521" y="270594"/>
                  </a:lnTo>
                  <a:lnTo>
                    <a:pt x="308276" y="306990"/>
                  </a:lnTo>
                  <a:lnTo>
                    <a:pt x="271723" y="335110"/>
                  </a:lnTo>
                  <a:lnTo>
                    <a:pt x="228587" y="353239"/>
                  </a:lnTo>
                  <a:lnTo>
                    <a:pt x="180594" y="359663"/>
                  </a:lnTo>
                  <a:lnTo>
                    <a:pt x="132600" y="353239"/>
                  </a:lnTo>
                  <a:lnTo>
                    <a:pt x="89464" y="335110"/>
                  </a:lnTo>
                  <a:lnTo>
                    <a:pt x="52911" y="306990"/>
                  </a:lnTo>
                  <a:lnTo>
                    <a:pt x="24666" y="270594"/>
                  </a:lnTo>
                  <a:lnTo>
                    <a:pt x="6454" y="227636"/>
                  </a:lnTo>
                  <a:lnTo>
                    <a:pt x="0" y="17983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7" name="Google Shape;387;p31"/>
            <p:cNvPicPr preferRelativeResize="0"/>
            <p:nvPr/>
          </p:nvPicPr>
          <p:blipFill rotWithShape="1">
            <a:blip r:embed="rId12">
              <a:alphaModFix/>
            </a:blip>
            <a:srcRect/>
            <a:stretch/>
          </p:blipFill>
          <p:spPr>
            <a:xfrm>
              <a:off x="2032914" y="4938029"/>
              <a:ext cx="198249" cy="178124"/>
            </a:xfrm>
            <a:prstGeom prst="rect">
              <a:avLst/>
            </a:prstGeom>
            <a:noFill/>
            <a:ln>
              <a:noFill/>
            </a:ln>
          </p:spPr>
        </p:pic>
      </p:grpSp>
      <p:grpSp>
        <p:nvGrpSpPr>
          <p:cNvPr id="388" name="Google Shape;388;p31"/>
          <p:cNvGrpSpPr/>
          <p:nvPr/>
        </p:nvGrpSpPr>
        <p:grpSpPr>
          <a:xfrm>
            <a:off x="1950720" y="5381244"/>
            <a:ext cx="361314" cy="360045"/>
            <a:chOff x="1950720" y="5381244"/>
            <a:chExt cx="361314" cy="360045"/>
          </a:xfrm>
        </p:grpSpPr>
        <p:sp>
          <p:nvSpPr>
            <p:cNvPr id="389" name="Google Shape;389;p31"/>
            <p:cNvSpPr/>
            <p:nvPr/>
          </p:nvSpPr>
          <p:spPr>
            <a:xfrm>
              <a:off x="1950720" y="5381244"/>
              <a:ext cx="361314" cy="360045"/>
            </a:xfrm>
            <a:custGeom>
              <a:avLst/>
              <a:gdLst/>
              <a:ahLst/>
              <a:cxnLst/>
              <a:rect l="l" t="t" r="r" b="b"/>
              <a:pathLst>
                <a:path w="361314" h="360045" extrusionOk="0">
                  <a:moveTo>
                    <a:pt x="0" y="179831"/>
                  </a:moveTo>
                  <a:lnTo>
                    <a:pt x="6454" y="132027"/>
                  </a:lnTo>
                  <a:lnTo>
                    <a:pt x="24666" y="89069"/>
                  </a:lnTo>
                  <a:lnTo>
                    <a:pt x="52911" y="52673"/>
                  </a:lnTo>
                  <a:lnTo>
                    <a:pt x="89464" y="24553"/>
                  </a:lnTo>
                  <a:lnTo>
                    <a:pt x="132600" y="6424"/>
                  </a:lnTo>
                  <a:lnTo>
                    <a:pt x="180594" y="0"/>
                  </a:lnTo>
                  <a:lnTo>
                    <a:pt x="228587" y="6424"/>
                  </a:lnTo>
                  <a:lnTo>
                    <a:pt x="271723" y="24553"/>
                  </a:lnTo>
                  <a:lnTo>
                    <a:pt x="308276" y="52673"/>
                  </a:lnTo>
                  <a:lnTo>
                    <a:pt x="336521" y="89069"/>
                  </a:lnTo>
                  <a:lnTo>
                    <a:pt x="354733" y="132027"/>
                  </a:lnTo>
                  <a:lnTo>
                    <a:pt x="361188" y="179831"/>
                  </a:lnTo>
                  <a:lnTo>
                    <a:pt x="354733" y="227636"/>
                  </a:lnTo>
                  <a:lnTo>
                    <a:pt x="336521" y="270594"/>
                  </a:lnTo>
                  <a:lnTo>
                    <a:pt x="308276" y="306990"/>
                  </a:lnTo>
                  <a:lnTo>
                    <a:pt x="271723" y="335110"/>
                  </a:lnTo>
                  <a:lnTo>
                    <a:pt x="228587" y="353239"/>
                  </a:lnTo>
                  <a:lnTo>
                    <a:pt x="180594" y="359663"/>
                  </a:lnTo>
                  <a:lnTo>
                    <a:pt x="132600" y="353239"/>
                  </a:lnTo>
                  <a:lnTo>
                    <a:pt x="89464" y="335110"/>
                  </a:lnTo>
                  <a:lnTo>
                    <a:pt x="52911" y="306990"/>
                  </a:lnTo>
                  <a:lnTo>
                    <a:pt x="24666" y="270594"/>
                  </a:lnTo>
                  <a:lnTo>
                    <a:pt x="6454" y="227636"/>
                  </a:lnTo>
                  <a:lnTo>
                    <a:pt x="0" y="17983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0" name="Google Shape;390;p31"/>
            <p:cNvPicPr preferRelativeResize="0"/>
            <p:nvPr/>
          </p:nvPicPr>
          <p:blipFill rotWithShape="1">
            <a:blip r:embed="rId13">
              <a:alphaModFix/>
            </a:blip>
            <a:srcRect/>
            <a:stretch/>
          </p:blipFill>
          <p:spPr>
            <a:xfrm>
              <a:off x="2045914" y="5452390"/>
              <a:ext cx="175223" cy="218145"/>
            </a:xfrm>
            <a:prstGeom prst="rect">
              <a:avLst/>
            </a:prstGeom>
            <a:noFill/>
            <a:ln>
              <a:noFill/>
            </a:ln>
          </p:spPr>
        </p:pic>
      </p:grpSp>
      <p:sp>
        <p:nvSpPr>
          <p:cNvPr id="391" name="Google Shape;391;p31"/>
          <p:cNvSpPr/>
          <p:nvPr/>
        </p:nvSpPr>
        <p:spPr>
          <a:xfrm>
            <a:off x="5490971" y="3102864"/>
            <a:ext cx="334010" cy="198120"/>
          </a:xfrm>
          <a:custGeom>
            <a:avLst/>
            <a:gdLst/>
            <a:ahLst/>
            <a:cxnLst/>
            <a:rect l="l" t="t" r="r" b="b"/>
            <a:pathLst>
              <a:path w="334010" h="198120" extrusionOk="0">
                <a:moveTo>
                  <a:pt x="166877" y="0"/>
                </a:moveTo>
                <a:lnTo>
                  <a:pt x="0" y="99060"/>
                </a:lnTo>
                <a:lnTo>
                  <a:pt x="83438" y="99060"/>
                </a:lnTo>
                <a:lnTo>
                  <a:pt x="83438" y="198120"/>
                </a:lnTo>
                <a:lnTo>
                  <a:pt x="250316" y="198120"/>
                </a:lnTo>
                <a:lnTo>
                  <a:pt x="250316" y="99060"/>
                </a:lnTo>
                <a:lnTo>
                  <a:pt x="333755" y="99060"/>
                </a:lnTo>
                <a:lnTo>
                  <a:pt x="166877" y="0"/>
                </a:lnTo>
                <a:close/>
              </a:path>
            </a:pathLst>
          </a:custGeom>
          <a:solidFill>
            <a:srgbClr val="859D8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2" name="Google Shape;392;p31"/>
          <p:cNvPicPr preferRelativeResize="0"/>
          <p:nvPr/>
        </p:nvPicPr>
        <p:blipFill rotWithShape="1">
          <a:blip r:embed="rId14">
            <a:alphaModFix/>
          </a:blip>
          <a:srcRect/>
          <a:stretch/>
        </p:blipFill>
        <p:spPr>
          <a:xfrm>
            <a:off x="8004047" y="3116960"/>
            <a:ext cx="187071" cy="186943"/>
          </a:xfrm>
          <a:prstGeom prst="rect">
            <a:avLst/>
          </a:prstGeom>
          <a:noFill/>
          <a:ln>
            <a:noFill/>
          </a:ln>
        </p:spPr>
      </p:pic>
      <p:pic>
        <p:nvPicPr>
          <p:cNvPr id="393" name="Google Shape;393;p31"/>
          <p:cNvPicPr preferRelativeResize="0"/>
          <p:nvPr/>
        </p:nvPicPr>
        <p:blipFill rotWithShape="1">
          <a:blip r:embed="rId15">
            <a:alphaModFix/>
          </a:blip>
          <a:srcRect/>
          <a:stretch/>
        </p:blipFill>
        <p:spPr>
          <a:xfrm>
            <a:off x="8004809" y="5503798"/>
            <a:ext cx="173863" cy="173875"/>
          </a:xfrm>
          <a:prstGeom prst="rect">
            <a:avLst/>
          </a:prstGeom>
          <a:noFill/>
          <a:ln>
            <a:noFill/>
          </a:ln>
        </p:spPr>
      </p:pic>
      <p:pic>
        <p:nvPicPr>
          <p:cNvPr id="394" name="Google Shape;394;p31"/>
          <p:cNvPicPr preferRelativeResize="0"/>
          <p:nvPr/>
        </p:nvPicPr>
        <p:blipFill rotWithShape="1">
          <a:blip r:embed="rId16">
            <a:alphaModFix/>
          </a:blip>
          <a:srcRect/>
          <a:stretch/>
        </p:blipFill>
        <p:spPr>
          <a:xfrm>
            <a:off x="8004809" y="3733927"/>
            <a:ext cx="173863" cy="173862"/>
          </a:xfrm>
          <a:prstGeom prst="rect">
            <a:avLst/>
          </a:prstGeom>
          <a:noFill/>
          <a:ln>
            <a:noFill/>
          </a:ln>
        </p:spPr>
      </p:pic>
      <p:pic>
        <p:nvPicPr>
          <p:cNvPr id="395" name="Google Shape;395;p31"/>
          <p:cNvPicPr preferRelativeResize="0"/>
          <p:nvPr/>
        </p:nvPicPr>
        <p:blipFill rotWithShape="1">
          <a:blip r:embed="rId17">
            <a:alphaModFix/>
          </a:blip>
          <a:srcRect/>
          <a:stretch/>
        </p:blipFill>
        <p:spPr>
          <a:xfrm>
            <a:off x="8004809" y="4922392"/>
            <a:ext cx="173863" cy="173862"/>
          </a:xfrm>
          <a:prstGeom prst="rect">
            <a:avLst/>
          </a:prstGeom>
          <a:noFill/>
          <a:ln>
            <a:noFill/>
          </a:ln>
        </p:spPr>
      </p:pic>
      <p:sp>
        <p:nvSpPr>
          <p:cNvPr id="396" name="Google Shape;396;p31"/>
          <p:cNvSpPr/>
          <p:nvPr/>
        </p:nvSpPr>
        <p:spPr>
          <a:xfrm>
            <a:off x="5490971" y="3730752"/>
            <a:ext cx="330835" cy="198120"/>
          </a:xfrm>
          <a:custGeom>
            <a:avLst/>
            <a:gdLst/>
            <a:ahLst/>
            <a:cxnLst/>
            <a:rect l="l" t="t" r="r" b="b"/>
            <a:pathLst>
              <a:path w="330835" h="198120" extrusionOk="0">
                <a:moveTo>
                  <a:pt x="165353" y="0"/>
                </a:moveTo>
                <a:lnTo>
                  <a:pt x="0" y="99060"/>
                </a:lnTo>
                <a:lnTo>
                  <a:pt x="82676" y="99060"/>
                </a:lnTo>
                <a:lnTo>
                  <a:pt x="82676" y="198120"/>
                </a:lnTo>
                <a:lnTo>
                  <a:pt x="248030" y="198120"/>
                </a:lnTo>
                <a:lnTo>
                  <a:pt x="248030" y="99060"/>
                </a:lnTo>
                <a:lnTo>
                  <a:pt x="330707" y="99060"/>
                </a:lnTo>
                <a:lnTo>
                  <a:pt x="165353" y="0"/>
                </a:lnTo>
                <a:close/>
              </a:path>
            </a:pathLst>
          </a:custGeom>
          <a:solidFill>
            <a:srgbClr val="859D8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31"/>
          <p:cNvSpPr/>
          <p:nvPr/>
        </p:nvSpPr>
        <p:spPr>
          <a:xfrm>
            <a:off x="5490971" y="4963667"/>
            <a:ext cx="334010" cy="198120"/>
          </a:xfrm>
          <a:custGeom>
            <a:avLst/>
            <a:gdLst/>
            <a:ahLst/>
            <a:cxnLst/>
            <a:rect l="l" t="t" r="r" b="b"/>
            <a:pathLst>
              <a:path w="334010" h="198120" extrusionOk="0">
                <a:moveTo>
                  <a:pt x="250316" y="0"/>
                </a:moveTo>
                <a:lnTo>
                  <a:pt x="83438" y="0"/>
                </a:lnTo>
                <a:lnTo>
                  <a:pt x="83438" y="99059"/>
                </a:lnTo>
                <a:lnTo>
                  <a:pt x="0" y="99059"/>
                </a:lnTo>
                <a:lnTo>
                  <a:pt x="166877" y="198119"/>
                </a:lnTo>
                <a:lnTo>
                  <a:pt x="333755" y="99059"/>
                </a:lnTo>
                <a:lnTo>
                  <a:pt x="250316" y="99059"/>
                </a:lnTo>
                <a:lnTo>
                  <a:pt x="250316" y="0"/>
                </a:lnTo>
                <a:close/>
              </a:path>
            </a:pathLst>
          </a:custGeom>
          <a:solidFill>
            <a:srgbClr val="E09F3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8" name="Google Shape;398;p31"/>
          <p:cNvSpPr/>
          <p:nvPr/>
        </p:nvSpPr>
        <p:spPr>
          <a:xfrm>
            <a:off x="5495925" y="5488304"/>
            <a:ext cx="334645" cy="203200"/>
          </a:xfrm>
          <a:custGeom>
            <a:avLst/>
            <a:gdLst/>
            <a:ahLst/>
            <a:cxnLst/>
            <a:rect l="l" t="t" r="r" b="b"/>
            <a:pathLst>
              <a:path w="334645" h="203200" extrusionOk="0">
                <a:moveTo>
                  <a:pt x="245490" y="0"/>
                </a:moveTo>
                <a:lnTo>
                  <a:pt x="78232" y="9144"/>
                </a:lnTo>
                <a:lnTo>
                  <a:pt x="83565" y="108178"/>
                </a:lnTo>
                <a:lnTo>
                  <a:pt x="0" y="112737"/>
                </a:lnTo>
                <a:lnTo>
                  <a:pt x="172592" y="202730"/>
                </a:lnTo>
                <a:lnTo>
                  <a:pt x="334390" y="94488"/>
                </a:lnTo>
                <a:lnTo>
                  <a:pt x="250825" y="99060"/>
                </a:lnTo>
                <a:lnTo>
                  <a:pt x="245490" y="0"/>
                </a:lnTo>
                <a:close/>
              </a:path>
            </a:pathLst>
          </a:custGeom>
          <a:solidFill>
            <a:srgbClr val="E09F3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99" name="Google Shape;399;p31"/>
          <p:cNvGrpSpPr/>
          <p:nvPr/>
        </p:nvGrpSpPr>
        <p:grpSpPr>
          <a:xfrm>
            <a:off x="1959864" y="4232147"/>
            <a:ext cx="360044" cy="360045"/>
            <a:chOff x="1959864" y="4232147"/>
            <a:chExt cx="360044" cy="360045"/>
          </a:xfrm>
        </p:grpSpPr>
        <p:sp>
          <p:nvSpPr>
            <p:cNvPr id="400" name="Google Shape;400;p31"/>
            <p:cNvSpPr/>
            <p:nvPr/>
          </p:nvSpPr>
          <p:spPr>
            <a:xfrm>
              <a:off x="1959864" y="4232147"/>
              <a:ext cx="360044" cy="360045"/>
            </a:xfrm>
            <a:custGeom>
              <a:avLst/>
              <a:gdLst/>
              <a:ahLst/>
              <a:cxnLst/>
              <a:rect l="l" t="t" r="r" b="b"/>
              <a:pathLst>
                <a:path w="360044" h="360045" extrusionOk="0">
                  <a:moveTo>
                    <a:pt x="0" y="179831"/>
                  </a:moveTo>
                  <a:lnTo>
                    <a:pt x="6424" y="132027"/>
                  </a:lnTo>
                  <a:lnTo>
                    <a:pt x="24553" y="89069"/>
                  </a:lnTo>
                  <a:lnTo>
                    <a:pt x="52673" y="52673"/>
                  </a:lnTo>
                  <a:lnTo>
                    <a:pt x="89069" y="24553"/>
                  </a:lnTo>
                  <a:lnTo>
                    <a:pt x="132027" y="6424"/>
                  </a:lnTo>
                  <a:lnTo>
                    <a:pt x="179831" y="0"/>
                  </a:lnTo>
                  <a:lnTo>
                    <a:pt x="227636" y="6424"/>
                  </a:lnTo>
                  <a:lnTo>
                    <a:pt x="270594" y="24553"/>
                  </a:lnTo>
                  <a:lnTo>
                    <a:pt x="306990" y="52673"/>
                  </a:lnTo>
                  <a:lnTo>
                    <a:pt x="335110" y="89069"/>
                  </a:lnTo>
                  <a:lnTo>
                    <a:pt x="353239" y="132027"/>
                  </a:lnTo>
                  <a:lnTo>
                    <a:pt x="359663" y="179831"/>
                  </a:lnTo>
                  <a:lnTo>
                    <a:pt x="353239" y="227636"/>
                  </a:lnTo>
                  <a:lnTo>
                    <a:pt x="335110" y="270594"/>
                  </a:lnTo>
                  <a:lnTo>
                    <a:pt x="306990" y="306990"/>
                  </a:lnTo>
                  <a:lnTo>
                    <a:pt x="270594" y="335110"/>
                  </a:lnTo>
                  <a:lnTo>
                    <a:pt x="227636" y="353239"/>
                  </a:lnTo>
                  <a:lnTo>
                    <a:pt x="179831" y="359663"/>
                  </a:lnTo>
                  <a:lnTo>
                    <a:pt x="132027" y="353239"/>
                  </a:lnTo>
                  <a:lnTo>
                    <a:pt x="89069" y="335110"/>
                  </a:lnTo>
                  <a:lnTo>
                    <a:pt x="52673" y="306990"/>
                  </a:lnTo>
                  <a:lnTo>
                    <a:pt x="24553" y="270594"/>
                  </a:lnTo>
                  <a:lnTo>
                    <a:pt x="6424" y="227636"/>
                  </a:lnTo>
                  <a:lnTo>
                    <a:pt x="0" y="179831"/>
                  </a:lnTo>
                  <a:close/>
                </a:path>
              </a:pathLst>
            </a:custGeom>
            <a:noFill/>
            <a:ln w="952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1" name="Google Shape;401;p31"/>
            <p:cNvPicPr preferRelativeResize="0"/>
            <p:nvPr/>
          </p:nvPicPr>
          <p:blipFill rotWithShape="1">
            <a:blip r:embed="rId18">
              <a:alphaModFix/>
            </a:blip>
            <a:srcRect/>
            <a:stretch/>
          </p:blipFill>
          <p:spPr>
            <a:xfrm>
              <a:off x="2017585" y="4294441"/>
              <a:ext cx="238125" cy="238125"/>
            </a:xfrm>
            <a:prstGeom prst="rect">
              <a:avLst/>
            </a:prstGeom>
            <a:noFill/>
            <a:ln>
              <a:noFill/>
            </a:ln>
          </p:spPr>
        </p:pic>
      </p:grpSp>
      <p:sp>
        <p:nvSpPr>
          <p:cNvPr id="402" name="Google Shape;402;p31"/>
          <p:cNvSpPr/>
          <p:nvPr/>
        </p:nvSpPr>
        <p:spPr>
          <a:xfrm>
            <a:off x="5490971" y="4340352"/>
            <a:ext cx="330835" cy="196850"/>
          </a:xfrm>
          <a:custGeom>
            <a:avLst/>
            <a:gdLst/>
            <a:ahLst/>
            <a:cxnLst/>
            <a:rect l="l" t="t" r="r" b="b"/>
            <a:pathLst>
              <a:path w="330835" h="196850" extrusionOk="0">
                <a:moveTo>
                  <a:pt x="165353" y="0"/>
                </a:moveTo>
                <a:lnTo>
                  <a:pt x="0" y="98298"/>
                </a:lnTo>
                <a:lnTo>
                  <a:pt x="82676" y="98298"/>
                </a:lnTo>
                <a:lnTo>
                  <a:pt x="82676" y="196596"/>
                </a:lnTo>
                <a:lnTo>
                  <a:pt x="248030" y="196596"/>
                </a:lnTo>
                <a:lnTo>
                  <a:pt x="248030" y="98298"/>
                </a:lnTo>
                <a:lnTo>
                  <a:pt x="330707" y="98298"/>
                </a:lnTo>
                <a:lnTo>
                  <a:pt x="165353" y="0"/>
                </a:lnTo>
                <a:close/>
              </a:path>
            </a:pathLst>
          </a:custGeom>
          <a:solidFill>
            <a:srgbClr val="859D8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3" name="Google Shape;403;p31"/>
          <p:cNvPicPr preferRelativeResize="0"/>
          <p:nvPr/>
        </p:nvPicPr>
        <p:blipFill rotWithShape="1">
          <a:blip r:embed="rId19">
            <a:alphaModFix/>
          </a:blip>
          <a:srcRect/>
          <a:stretch/>
        </p:blipFill>
        <p:spPr>
          <a:xfrm>
            <a:off x="8004809" y="4344542"/>
            <a:ext cx="173863" cy="173862"/>
          </a:xfrm>
          <a:prstGeom prst="rect">
            <a:avLst/>
          </a:prstGeom>
          <a:noFill/>
          <a:ln>
            <a:noFill/>
          </a:ln>
        </p:spPr>
      </p:pic>
      <p:pic>
        <p:nvPicPr>
          <p:cNvPr id="404" name="Google Shape;404;p31"/>
          <p:cNvPicPr preferRelativeResize="0"/>
          <p:nvPr/>
        </p:nvPicPr>
        <p:blipFill rotWithShape="1">
          <a:blip r:embed="rId20">
            <a:alphaModFix/>
          </a:blip>
          <a:srcRect/>
          <a:stretch/>
        </p:blipFill>
        <p:spPr>
          <a:xfrm>
            <a:off x="9103741" y="4344542"/>
            <a:ext cx="173862" cy="173862"/>
          </a:xfrm>
          <a:prstGeom prst="rect">
            <a:avLst/>
          </a:prstGeom>
          <a:noFill/>
          <a:ln>
            <a:noFill/>
          </a:ln>
        </p:spPr>
      </p:pic>
      <p:pic>
        <p:nvPicPr>
          <p:cNvPr id="405" name="Google Shape;405;p31"/>
          <p:cNvPicPr preferRelativeResize="0"/>
          <p:nvPr/>
        </p:nvPicPr>
        <p:blipFill rotWithShape="1">
          <a:blip r:embed="rId21">
            <a:alphaModFix/>
          </a:blip>
          <a:srcRect/>
          <a:stretch/>
        </p:blipFill>
        <p:spPr>
          <a:xfrm>
            <a:off x="6673977" y="2489835"/>
            <a:ext cx="187071" cy="187070"/>
          </a:xfrm>
          <a:prstGeom prst="rect">
            <a:avLst/>
          </a:prstGeom>
          <a:noFill/>
          <a:ln>
            <a:noFill/>
          </a:ln>
        </p:spPr>
      </p:pic>
      <p:sp>
        <p:nvSpPr>
          <p:cNvPr id="406" name="Google Shape;406;p31"/>
          <p:cNvSpPr/>
          <p:nvPr/>
        </p:nvSpPr>
        <p:spPr>
          <a:xfrm>
            <a:off x="5490971" y="2471927"/>
            <a:ext cx="330835" cy="196850"/>
          </a:xfrm>
          <a:custGeom>
            <a:avLst/>
            <a:gdLst/>
            <a:ahLst/>
            <a:cxnLst/>
            <a:rect l="l" t="t" r="r" b="b"/>
            <a:pathLst>
              <a:path w="330835" h="196850" extrusionOk="0">
                <a:moveTo>
                  <a:pt x="165353" y="0"/>
                </a:moveTo>
                <a:lnTo>
                  <a:pt x="0" y="98298"/>
                </a:lnTo>
                <a:lnTo>
                  <a:pt x="82676" y="98298"/>
                </a:lnTo>
                <a:lnTo>
                  <a:pt x="82676" y="196596"/>
                </a:lnTo>
                <a:lnTo>
                  <a:pt x="248030" y="196596"/>
                </a:lnTo>
                <a:lnTo>
                  <a:pt x="248030" y="98298"/>
                </a:lnTo>
                <a:lnTo>
                  <a:pt x="330707" y="98298"/>
                </a:lnTo>
                <a:lnTo>
                  <a:pt x="165353" y="0"/>
                </a:lnTo>
                <a:close/>
              </a:path>
            </a:pathLst>
          </a:custGeom>
          <a:solidFill>
            <a:srgbClr val="859D8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7" name="Google Shape;407;p31"/>
          <p:cNvPicPr preferRelativeResize="0"/>
          <p:nvPr/>
        </p:nvPicPr>
        <p:blipFill rotWithShape="1">
          <a:blip r:embed="rId22">
            <a:alphaModFix/>
          </a:blip>
          <a:srcRect/>
          <a:stretch/>
        </p:blipFill>
        <p:spPr>
          <a:xfrm>
            <a:off x="6673977" y="3116960"/>
            <a:ext cx="187071" cy="186943"/>
          </a:xfrm>
          <a:prstGeom prst="rect">
            <a:avLst/>
          </a:prstGeom>
          <a:noFill/>
          <a:ln>
            <a:noFill/>
          </a:ln>
        </p:spPr>
      </p:pic>
      <p:pic>
        <p:nvPicPr>
          <p:cNvPr id="408" name="Google Shape;408;p31"/>
          <p:cNvPicPr preferRelativeResize="0"/>
          <p:nvPr/>
        </p:nvPicPr>
        <p:blipFill rotWithShape="1">
          <a:blip r:embed="rId23">
            <a:alphaModFix/>
          </a:blip>
          <a:srcRect/>
          <a:stretch/>
        </p:blipFill>
        <p:spPr>
          <a:xfrm>
            <a:off x="6673977" y="3728846"/>
            <a:ext cx="187071" cy="187070"/>
          </a:xfrm>
          <a:prstGeom prst="rect">
            <a:avLst/>
          </a:prstGeom>
          <a:noFill/>
          <a:ln>
            <a:noFill/>
          </a:ln>
        </p:spPr>
      </p:pic>
      <p:pic>
        <p:nvPicPr>
          <p:cNvPr id="409" name="Google Shape;409;p31"/>
          <p:cNvPicPr preferRelativeResize="0"/>
          <p:nvPr/>
        </p:nvPicPr>
        <p:blipFill rotWithShape="1">
          <a:blip r:embed="rId24">
            <a:alphaModFix/>
          </a:blip>
          <a:srcRect/>
          <a:stretch/>
        </p:blipFill>
        <p:spPr>
          <a:xfrm>
            <a:off x="6676008" y="4344542"/>
            <a:ext cx="173863" cy="173862"/>
          </a:xfrm>
          <a:prstGeom prst="rect">
            <a:avLst/>
          </a:prstGeom>
          <a:noFill/>
          <a:ln>
            <a:noFill/>
          </a:ln>
        </p:spPr>
      </p:pic>
      <p:pic>
        <p:nvPicPr>
          <p:cNvPr id="410" name="Google Shape;410;p31"/>
          <p:cNvPicPr preferRelativeResize="0"/>
          <p:nvPr/>
        </p:nvPicPr>
        <p:blipFill rotWithShape="1">
          <a:blip r:embed="rId25">
            <a:alphaModFix/>
          </a:blip>
          <a:srcRect/>
          <a:stretch/>
        </p:blipFill>
        <p:spPr>
          <a:xfrm>
            <a:off x="6676008" y="5503798"/>
            <a:ext cx="173863" cy="173875"/>
          </a:xfrm>
          <a:prstGeom prst="rect">
            <a:avLst/>
          </a:prstGeom>
          <a:noFill/>
          <a:ln>
            <a:noFill/>
          </a:ln>
        </p:spPr>
      </p:pic>
      <p:pic>
        <p:nvPicPr>
          <p:cNvPr id="411" name="Google Shape;411;p31"/>
          <p:cNvPicPr preferRelativeResize="0"/>
          <p:nvPr/>
        </p:nvPicPr>
        <p:blipFill rotWithShape="1">
          <a:blip r:embed="rId26">
            <a:alphaModFix/>
          </a:blip>
          <a:srcRect/>
          <a:stretch/>
        </p:blipFill>
        <p:spPr>
          <a:xfrm>
            <a:off x="6676008" y="4922392"/>
            <a:ext cx="173863" cy="173862"/>
          </a:xfrm>
          <a:prstGeom prst="rect">
            <a:avLst/>
          </a:prstGeom>
          <a:noFill/>
          <a:ln>
            <a:noFill/>
          </a:ln>
        </p:spPr>
      </p:pic>
      <p:sp>
        <p:nvSpPr>
          <p:cNvPr id="412" name="Google Shape;412;p31"/>
          <p:cNvSpPr txBox="1">
            <a:spLocks noGrp="1"/>
          </p:cNvSpPr>
          <p:nvPr>
            <p:ph type="title"/>
          </p:nvPr>
        </p:nvSpPr>
        <p:spPr>
          <a:xfrm>
            <a:off x="838200" y="1121418"/>
            <a:ext cx="10515600" cy="475200"/>
          </a:xfrm>
          <a:prstGeom prst="rect">
            <a:avLst/>
          </a:prstGeom>
          <a:noFill/>
          <a:ln>
            <a:noFill/>
          </a:ln>
        </p:spPr>
        <p:txBody>
          <a:bodyPr spcFirstLastPara="1" wrap="square" lIns="0" tIns="13325" rIns="0" bIns="0" anchor="ctr" anchorCtr="0">
            <a:spAutoFit/>
          </a:bodyPr>
          <a:lstStyle/>
          <a:p>
            <a:pPr marL="12700" lvl="0" indent="0" algn="l" rtl="0">
              <a:lnSpc>
                <a:spcPct val="100000"/>
              </a:lnSpc>
              <a:spcBef>
                <a:spcPts val="0"/>
              </a:spcBef>
              <a:spcAft>
                <a:spcPts val="0"/>
              </a:spcAft>
              <a:buClr>
                <a:schemeClr val="dk1"/>
              </a:buClr>
              <a:buSzPts val="3000"/>
              <a:buFont typeface="Calibri"/>
              <a:buNone/>
            </a:pPr>
            <a:r>
              <a:rPr lang="en-US" sz="3000"/>
              <a:t>North America Paper and Packaging Industry Dashboard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rotWithShape="1">
          <a:blip r:embed="rId3">
            <a:alphaModFix amt="34000"/>
          </a:blip>
          <a:srcRect/>
          <a:stretch/>
        </p:blipFill>
        <p:spPr>
          <a:xfrm>
            <a:off x="246424" y="400700"/>
            <a:ext cx="3475600" cy="6031850"/>
          </a:xfrm>
          <a:prstGeom prst="rect">
            <a:avLst/>
          </a:prstGeom>
          <a:noFill/>
          <a:ln>
            <a:noFill/>
          </a:ln>
        </p:spPr>
      </p:pic>
      <p:sp>
        <p:nvSpPr>
          <p:cNvPr id="99" name="Google Shape;99;p14"/>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4"/>
          <p:cNvSpPr txBox="1"/>
          <p:nvPr/>
        </p:nvSpPr>
        <p:spPr>
          <a:xfrm>
            <a:off x="2131767" y="1242135"/>
            <a:ext cx="26961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Light"/>
                <a:ea typeface="Roboto Light"/>
                <a:cs typeface="Roboto Light"/>
                <a:sym typeface="Roboto Light"/>
              </a:rPr>
              <a:t>DISCLAIMER</a:t>
            </a:r>
            <a:endParaRPr sz="1400" b="0" i="0" u="none" strike="noStrike" cap="none">
              <a:solidFill>
                <a:srgbClr val="000000"/>
              </a:solidFill>
              <a:latin typeface="Arial"/>
              <a:ea typeface="Arial"/>
              <a:cs typeface="Arial"/>
              <a:sym typeface="Arial"/>
            </a:endParaRPr>
          </a:p>
        </p:txBody>
      </p:sp>
      <p:sp>
        <p:nvSpPr>
          <p:cNvPr id="101" name="Google Shape;101;p14"/>
          <p:cNvSpPr txBox="1"/>
          <p:nvPr/>
        </p:nvSpPr>
        <p:spPr>
          <a:xfrm>
            <a:off x="2117699" y="1601997"/>
            <a:ext cx="9426404" cy="5163312"/>
          </a:xfrm>
          <a:prstGeom prst="rect">
            <a:avLst/>
          </a:prstGeom>
          <a:noFill/>
          <a:ln>
            <a:noFill/>
          </a:ln>
        </p:spPr>
        <p:txBody>
          <a:bodyPr spcFirstLastPara="1" wrap="square" lIns="91425" tIns="45700" rIns="91425" bIns="45700" anchor="t" anchorCtr="0">
            <a:noAutofit/>
          </a:bodyPr>
          <a:lstStyle/>
          <a:p>
            <a:pPr marL="0" marR="0" lvl="0" indent="0" algn="l" rtl="0">
              <a:lnSpc>
                <a:spcPct val="144000"/>
              </a:lnSpc>
              <a:spcBef>
                <a:spcPts val="0"/>
              </a:spcBef>
              <a:spcAft>
                <a:spcPts val="0"/>
              </a:spcAft>
              <a:buClr>
                <a:srgbClr val="7F7F7F"/>
              </a:buClr>
              <a:buSzPts val="1250"/>
              <a:buFont typeface="Arial"/>
              <a:buNone/>
            </a:pPr>
            <a:r>
              <a:rPr lang="en-US" sz="1150" b="0" i="0" u="none" strike="noStrike" cap="none">
                <a:solidFill>
                  <a:srgbClr val="7F7F7F"/>
                </a:solidFill>
                <a:latin typeface="Roboto"/>
                <a:ea typeface="Roboto"/>
                <a:cs typeface="Roboto"/>
                <a:sym typeface="Roboto"/>
              </a:rPr>
              <a:t>Davis</a:t>
            </a:r>
            <a:r>
              <a:rPr lang="en-US" sz="1150" b="0" i="0" u="none" strike="noStrike" cap="none">
                <a:solidFill>
                  <a:schemeClr val="dk1"/>
                </a:solidFill>
                <a:latin typeface="Calibri"/>
                <a:ea typeface="Calibri"/>
                <a:cs typeface="Calibri"/>
                <a:sym typeface="Calibri"/>
              </a:rPr>
              <a:t> </a:t>
            </a:r>
            <a:r>
              <a:rPr lang="en-US" sz="1150" b="0" i="0" u="none" strike="noStrike" cap="none">
                <a:solidFill>
                  <a:srgbClr val="7F7F7F"/>
                </a:solidFill>
                <a:latin typeface="Roboto"/>
                <a:ea typeface="Roboto"/>
                <a:cs typeface="Roboto"/>
                <a:sym typeface="Roboto"/>
              </a:rPr>
              <a:t>Index Private Limited (Davis) makes no representations or warranties or other assurance, express or implied, about the accuracy or suitability of any information in this presentation and related materials distributed at or in connection with this presentation.  </a:t>
            </a:r>
            <a:endParaRPr sz="1300" b="0" i="0" u="none" strike="noStrike" cap="none">
              <a:solidFill>
                <a:srgbClr val="000000"/>
              </a:solidFill>
              <a:latin typeface="Arial"/>
              <a:ea typeface="Arial"/>
              <a:cs typeface="Arial"/>
              <a:sym typeface="Arial"/>
            </a:endParaRPr>
          </a:p>
          <a:p>
            <a:pPr marL="0" marR="0" lvl="0" indent="0" algn="l" rtl="0">
              <a:lnSpc>
                <a:spcPct val="144000"/>
              </a:lnSpc>
              <a:spcBef>
                <a:spcPts val="1200"/>
              </a:spcBef>
              <a:spcAft>
                <a:spcPts val="0"/>
              </a:spcAft>
              <a:buClr>
                <a:srgbClr val="7F7F7F"/>
              </a:buClr>
              <a:buSzPts val="1250"/>
              <a:buFont typeface="Arial"/>
              <a:buNone/>
            </a:pPr>
            <a:r>
              <a:rPr lang="en-US" sz="1150" b="0" i="0" u="none" strike="noStrike" cap="none">
                <a:solidFill>
                  <a:srgbClr val="7F7F7F"/>
                </a:solidFill>
                <a:latin typeface="Roboto"/>
                <a:ea typeface="Roboto"/>
                <a:cs typeface="Roboto"/>
                <a:sym typeface="Roboto"/>
              </a:rPr>
              <a:t>The information or opinions contained in this presentation are provided on an “as is” basis without  any warranty, condition or other representation as to its accuracy, completeness, or suitability for any particular purpose and shall not confer rights or remedies upon the recipients of this presentation or any other person. Data and information contained in the presentation come from a variety of sources, some of which are third parties outside Davis’ control and some of which may not have been verified. </a:t>
            </a:r>
            <a:endParaRPr sz="1300" b="0" i="0" u="none" strike="noStrike" cap="none">
              <a:solidFill>
                <a:srgbClr val="000000"/>
              </a:solidFill>
              <a:latin typeface="Arial"/>
              <a:ea typeface="Arial"/>
              <a:cs typeface="Arial"/>
              <a:sym typeface="Arial"/>
            </a:endParaRPr>
          </a:p>
          <a:p>
            <a:pPr marL="0" marR="0" lvl="0" indent="0" algn="l" rtl="0">
              <a:lnSpc>
                <a:spcPct val="144000"/>
              </a:lnSpc>
              <a:spcBef>
                <a:spcPts val="1200"/>
              </a:spcBef>
              <a:spcAft>
                <a:spcPts val="0"/>
              </a:spcAft>
              <a:buClr>
                <a:srgbClr val="7F7F7F"/>
              </a:buClr>
              <a:buSzPts val="1250"/>
              <a:buFont typeface="Arial"/>
              <a:buNone/>
            </a:pPr>
            <a:r>
              <a:rPr lang="en-US" sz="1150" b="0" i="0" u="none" strike="noStrike" cap="none">
                <a:solidFill>
                  <a:srgbClr val="7F7F7F"/>
                </a:solidFill>
                <a:latin typeface="Roboto"/>
                <a:ea typeface="Roboto"/>
                <a:cs typeface="Roboto"/>
                <a:sym typeface="Roboto"/>
              </a:rPr>
              <a:t>All analysis and opinions, data, projections, outlooks and forecasts provided may be based on assumptions that are not correct or which change, being dependent upon fundamentals and other factors and events subject to change and uncertainty; future results or values could be materially different from any forecast or estimates described in the presentation.</a:t>
            </a:r>
            <a:endParaRPr sz="1050" b="0" i="0" u="none" strike="noStrike" cap="none">
              <a:solidFill>
                <a:srgbClr val="000000"/>
              </a:solidFill>
              <a:latin typeface="Arial"/>
              <a:ea typeface="Arial"/>
              <a:cs typeface="Arial"/>
              <a:sym typeface="Arial"/>
            </a:endParaRPr>
          </a:p>
          <a:p>
            <a:pPr marL="0" marR="0" lvl="0" indent="0" algn="l" rtl="0">
              <a:lnSpc>
                <a:spcPct val="144000"/>
              </a:lnSpc>
              <a:spcBef>
                <a:spcPts val="1200"/>
              </a:spcBef>
              <a:spcAft>
                <a:spcPts val="0"/>
              </a:spcAft>
              <a:buClr>
                <a:srgbClr val="7F7F7F"/>
              </a:buClr>
              <a:buSzPts val="1250"/>
              <a:buFont typeface="Arial"/>
              <a:buNone/>
            </a:pPr>
            <a:r>
              <a:rPr lang="en-US" sz="1150" b="0" i="0" u="none" strike="noStrike" cap="none">
                <a:solidFill>
                  <a:srgbClr val="7F7F7F"/>
                </a:solidFill>
                <a:latin typeface="Roboto"/>
                <a:ea typeface="Roboto"/>
                <a:cs typeface="Roboto"/>
                <a:sym typeface="Roboto"/>
              </a:rPr>
              <a:t>To the maximum extent permitted by law, Davis expressly disclaims any and all liability for any direct, indirect or consequential loss or damage, claims, costs and expenses, whether arising in negligence or otherwise, in connection with access to, use or application of these materials or suffered by any person as a result of relying on any information included in, or omission from, this presentation and related materials or otherwise in connection therewith. </a:t>
            </a:r>
            <a:endParaRPr sz="1300" b="0" i="0" u="none" strike="noStrike" cap="none">
              <a:solidFill>
                <a:srgbClr val="000000"/>
              </a:solidFill>
              <a:latin typeface="Arial"/>
              <a:ea typeface="Arial"/>
              <a:cs typeface="Arial"/>
              <a:sym typeface="Arial"/>
            </a:endParaRPr>
          </a:p>
          <a:p>
            <a:pPr marL="0" marR="0" lvl="0" indent="0" algn="l" rtl="0">
              <a:lnSpc>
                <a:spcPct val="144000"/>
              </a:lnSpc>
              <a:spcBef>
                <a:spcPts val="1200"/>
              </a:spcBef>
              <a:spcAft>
                <a:spcPts val="0"/>
              </a:spcAft>
              <a:buClr>
                <a:srgbClr val="7F7F7F"/>
              </a:buClr>
              <a:buSzPts val="1250"/>
              <a:buFont typeface="Arial"/>
              <a:buNone/>
            </a:pPr>
            <a:r>
              <a:rPr lang="en-US" sz="1150" b="0" i="0" u="none" strike="noStrike" cap="none">
                <a:solidFill>
                  <a:srgbClr val="7F7F7F"/>
                </a:solidFill>
                <a:latin typeface="Roboto"/>
                <a:ea typeface="Roboto"/>
                <a:cs typeface="Roboto"/>
                <a:sym typeface="Roboto"/>
              </a:rPr>
              <a:t>The information contained in this presentation and related materials is provided for general information purposes only and should not be construed as legal, tax, accounting or investment advice or the rendering of legal, consulting, or other professional services of any kind. Users of these materials should not in any manner rely upon or construe the information or resource materials in these materials as legal, or other professional advice and should not act or fail to act based upon the information in these materials.</a:t>
            </a:r>
            <a:endParaRPr sz="1300" b="0" i="0" u="none" strike="noStrike" cap="none">
              <a:solidFill>
                <a:srgbClr val="000000"/>
              </a:solidFill>
              <a:latin typeface="Arial"/>
              <a:ea typeface="Arial"/>
              <a:cs typeface="Arial"/>
              <a:sym typeface="Arial"/>
            </a:endParaRPr>
          </a:p>
        </p:txBody>
      </p:sp>
      <p:sp>
        <p:nvSpPr>
          <p:cNvPr id="102" name="Google Shape;102;p14"/>
          <p:cNvSpPr txBox="1">
            <a:spLocks noGrp="1"/>
          </p:cNvSpPr>
          <p:nvPr>
            <p:ph type="sldNum" idx="12"/>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2</a:t>
            </a:fld>
            <a:endParaRPr/>
          </a:p>
        </p:txBody>
      </p:sp>
      <p:pic>
        <p:nvPicPr>
          <p:cNvPr id="103" name="Google Shape;103;p14" descr="A black and grey text  Description automatically generated"/>
          <p:cNvPicPr preferRelativeResize="0"/>
          <p:nvPr/>
        </p:nvPicPr>
        <p:blipFill rotWithShape="1">
          <a:blip r:embed="rId4">
            <a:alphaModFix/>
          </a:blip>
          <a:srcRect/>
          <a:stretch/>
        </p:blipFill>
        <p:spPr>
          <a:xfrm>
            <a:off x="2229175" y="570093"/>
            <a:ext cx="1128456" cy="4723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cxnSp>
        <p:nvCxnSpPr>
          <p:cNvPr id="417" name="Google Shape;417;p32"/>
          <p:cNvCxnSpPr/>
          <p:nvPr/>
        </p:nvCxnSpPr>
        <p:spPr>
          <a:xfrm rot="10800000">
            <a:off x="8422105" y="1292076"/>
            <a:ext cx="3769895" cy="0"/>
          </a:xfrm>
          <a:prstGeom prst="straightConnector1">
            <a:avLst/>
          </a:prstGeom>
          <a:noFill/>
          <a:ln w="19050" cap="flat" cmpd="sng">
            <a:solidFill>
              <a:srgbClr val="337C3E"/>
            </a:solidFill>
            <a:prstDash val="solid"/>
            <a:miter lim="800000"/>
            <a:headEnd type="none" w="sm" len="sm"/>
            <a:tailEnd type="none" w="sm" len="sm"/>
          </a:ln>
        </p:spPr>
      </p:cxnSp>
      <p:sp>
        <p:nvSpPr>
          <p:cNvPr id="418" name="Google Shape;418;p32"/>
          <p:cNvSpPr txBox="1"/>
          <p:nvPr/>
        </p:nvSpPr>
        <p:spPr>
          <a:xfrm>
            <a:off x="6029871" y="261073"/>
            <a:ext cx="5952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337C3E"/>
                </a:solidFill>
                <a:latin typeface="Montserrat"/>
                <a:ea typeface="Montserrat"/>
                <a:cs typeface="Montserrat"/>
                <a:sym typeface="Montserrat"/>
              </a:rPr>
              <a:t>Suez Canal Trade Flow by James Derrico</a:t>
            </a:r>
            <a:endParaRPr sz="2800" b="1" i="0" u="none" strike="noStrike" cap="none">
              <a:solidFill>
                <a:srgbClr val="337C3E"/>
              </a:solidFill>
              <a:latin typeface="Montserrat"/>
              <a:ea typeface="Montserrat"/>
              <a:cs typeface="Montserrat"/>
              <a:sym typeface="Montserrat"/>
            </a:endParaRPr>
          </a:p>
        </p:txBody>
      </p:sp>
      <p:pic>
        <p:nvPicPr>
          <p:cNvPr id="419" name="Google Shape;419;p32"/>
          <p:cNvPicPr preferRelativeResize="0"/>
          <p:nvPr/>
        </p:nvPicPr>
        <p:blipFill rotWithShape="1">
          <a:blip r:embed="rId3">
            <a:alphaModFix/>
          </a:blip>
          <a:srcRect l="2498" r="4985"/>
          <a:stretch/>
        </p:blipFill>
        <p:spPr>
          <a:xfrm>
            <a:off x="767751" y="1393261"/>
            <a:ext cx="10377578" cy="5328063"/>
          </a:xfrm>
          <a:prstGeom prst="rect">
            <a:avLst/>
          </a:prstGeom>
          <a:noFill/>
          <a:ln>
            <a:noFill/>
          </a:ln>
        </p:spPr>
      </p:pic>
      <p:cxnSp>
        <p:nvCxnSpPr>
          <p:cNvPr id="420" name="Google Shape;420;p32"/>
          <p:cNvCxnSpPr/>
          <p:nvPr/>
        </p:nvCxnSpPr>
        <p:spPr>
          <a:xfrm flipH="1">
            <a:off x="3959525" y="3657600"/>
            <a:ext cx="1958196" cy="733245"/>
          </a:xfrm>
          <a:prstGeom prst="straightConnector1">
            <a:avLst/>
          </a:prstGeom>
          <a:noFill/>
          <a:ln w="25400" cap="flat" cmpd="sng">
            <a:solidFill>
              <a:srgbClr val="FF0000"/>
            </a:solidFill>
            <a:prstDash val="solid"/>
            <a:miter lim="800000"/>
            <a:headEnd type="none" w="sm" len="sm"/>
            <a:tailEnd type="none" w="sm" len="sm"/>
          </a:ln>
        </p:spPr>
      </p:cxnSp>
      <p:cxnSp>
        <p:nvCxnSpPr>
          <p:cNvPr id="421" name="Google Shape;421;p32"/>
          <p:cNvCxnSpPr/>
          <p:nvPr/>
        </p:nvCxnSpPr>
        <p:spPr>
          <a:xfrm>
            <a:off x="4218317" y="3493698"/>
            <a:ext cx="974785" cy="0"/>
          </a:xfrm>
          <a:prstGeom prst="straightConnector1">
            <a:avLst/>
          </a:prstGeom>
          <a:noFill/>
          <a:ln w="25400" cap="flat" cmpd="sng">
            <a:solidFill>
              <a:srgbClr val="FF0000"/>
            </a:solidFill>
            <a:prstDash val="solid"/>
            <a:miter lim="800000"/>
            <a:headEnd type="none" w="sm" len="sm"/>
            <a:tailEnd type="none" w="sm" len="sm"/>
          </a:ln>
        </p:spPr>
      </p:cxnSp>
      <p:cxnSp>
        <p:nvCxnSpPr>
          <p:cNvPr id="422" name="Google Shape;422;p32"/>
          <p:cNvCxnSpPr/>
          <p:nvPr/>
        </p:nvCxnSpPr>
        <p:spPr>
          <a:xfrm rot="10800000">
            <a:off x="5193102" y="3493698"/>
            <a:ext cx="655607" cy="146649"/>
          </a:xfrm>
          <a:prstGeom prst="straightConnector1">
            <a:avLst/>
          </a:prstGeom>
          <a:noFill/>
          <a:ln w="25400" cap="flat" cmpd="sng">
            <a:solidFill>
              <a:srgbClr val="FF0000"/>
            </a:solidFill>
            <a:prstDash val="solid"/>
            <a:miter lim="800000"/>
            <a:headEnd type="none" w="sm" len="sm"/>
            <a:tailEnd type="none" w="sm" len="sm"/>
          </a:ln>
        </p:spPr>
      </p:cxnSp>
      <p:cxnSp>
        <p:nvCxnSpPr>
          <p:cNvPr id="423" name="Google Shape;423;p32"/>
          <p:cNvCxnSpPr/>
          <p:nvPr/>
        </p:nvCxnSpPr>
        <p:spPr>
          <a:xfrm rot="10800000" flipH="1">
            <a:off x="6029867" y="3584275"/>
            <a:ext cx="313426" cy="73325"/>
          </a:xfrm>
          <a:prstGeom prst="straightConnector1">
            <a:avLst/>
          </a:prstGeom>
          <a:noFill/>
          <a:ln w="25400" cap="flat" cmpd="sng">
            <a:solidFill>
              <a:srgbClr val="FF0000"/>
            </a:solidFill>
            <a:prstDash val="solid"/>
            <a:miter lim="800000"/>
            <a:headEnd type="none" w="sm" len="sm"/>
            <a:tailEnd type="none" w="sm" len="sm"/>
          </a:ln>
        </p:spPr>
      </p:cxnSp>
      <p:cxnSp>
        <p:nvCxnSpPr>
          <p:cNvPr id="424" name="Google Shape;424;p32"/>
          <p:cNvCxnSpPr/>
          <p:nvPr/>
        </p:nvCxnSpPr>
        <p:spPr>
          <a:xfrm>
            <a:off x="6435306" y="3657600"/>
            <a:ext cx="508958" cy="103517"/>
          </a:xfrm>
          <a:prstGeom prst="straightConnector1">
            <a:avLst/>
          </a:prstGeom>
          <a:noFill/>
          <a:ln w="25400" cap="flat" cmpd="sng">
            <a:solidFill>
              <a:srgbClr val="FF0000"/>
            </a:solidFill>
            <a:prstDash val="solid"/>
            <a:miter lim="800000"/>
            <a:headEnd type="none" w="sm" len="sm"/>
            <a:tailEnd type="none" w="sm" len="sm"/>
          </a:ln>
        </p:spPr>
      </p:cxnSp>
      <p:cxnSp>
        <p:nvCxnSpPr>
          <p:cNvPr id="425" name="Google Shape;425;p32"/>
          <p:cNvCxnSpPr/>
          <p:nvPr/>
        </p:nvCxnSpPr>
        <p:spPr>
          <a:xfrm>
            <a:off x="6343293" y="3584275"/>
            <a:ext cx="92013" cy="73325"/>
          </a:xfrm>
          <a:prstGeom prst="straightConnector1">
            <a:avLst/>
          </a:prstGeom>
          <a:noFill/>
          <a:ln w="25400" cap="flat" cmpd="sng">
            <a:solidFill>
              <a:srgbClr val="FF0000"/>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cxnSp>
        <p:nvCxnSpPr>
          <p:cNvPr id="431" name="Google Shape;431;p33"/>
          <p:cNvCxnSpPr/>
          <p:nvPr/>
        </p:nvCxnSpPr>
        <p:spPr>
          <a:xfrm rot="10800000">
            <a:off x="8422105" y="1292076"/>
            <a:ext cx="3769895" cy="0"/>
          </a:xfrm>
          <a:prstGeom prst="straightConnector1">
            <a:avLst/>
          </a:prstGeom>
          <a:noFill/>
          <a:ln w="19050" cap="flat" cmpd="sng">
            <a:solidFill>
              <a:srgbClr val="337C3E"/>
            </a:solidFill>
            <a:prstDash val="solid"/>
            <a:miter lim="800000"/>
            <a:headEnd type="none" w="sm" len="sm"/>
            <a:tailEnd type="none" w="sm" len="sm"/>
          </a:ln>
        </p:spPr>
      </p:cxnSp>
      <p:sp>
        <p:nvSpPr>
          <p:cNvPr id="432" name="Google Shape;432;p33"/>
          <p:cNvSpPr txBox="1"/>
          <p:nvPr/>
        </p:nvSpPr>
        <p:spPr>
          <a:xfrm>
            <a:off x="6257826" y="237149"/>
            <a:ext cx="5383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337C3E"/>
                </a:solidFill>
                <a:latin typeface="Montserrat"/>
                <a:ea typeface="Montserrat"/>
                <a:cs typeface="Montserrat"/>
                <a:sym typeface="Montserrat"/>
              </a:rPr>
              <a:t>Recycling rate vs Tonnage by James Derrico</a:t>
            </a:r>
            <a:endParaRPr sz="2800" b="1" i="0" u="none" strike="noStrike" cap="none">
              <a:solidFill>
                <a:srgbClr val="337C3E"/>
              </a:solidFill>
              <a:latin typeface="Montserrat"/>
              <a:ea typeface="Montserrat"/>
              <a:cs typeface="Montserrat"/>
              <a:sym typeface="Montserrat"/>
            </a:endParaRPr>
          </a:p>
        </p:txBody>
      </p:sp>
      <p:pic>
        <p:nvPicPr>
          <p:cNvPr id="433" name="Google Shape;433;p33"/>
          <p:cNvPicPr preferRelativeResize="0"/>
          <p:nvPr/>
        </p:nvPicPr>
        <p:blipFill rotWithShape="1">
          <a:blip r:embed="rId3">
            <a:alphaModFix/>
          </a:blip>
          <a:srcRect/>
          <a:stretch/>
        </p:blipFill>
        <p:spPr>
          <a:xfrm>
            <a:off x="799828" y="1392704"/>
            <a:ext cx="10592344" cy="52707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5" descr="A picture containing circle  Description automatically generated"/>
          <p:cNvPicPr preferRelativeResize="0"/>
          <p:nvPr/>
        </p:nvPicPr>
        <p:blipFill rotWithShape="1">
          <a:blip r:embed="rId3">
            <a:alphaModFix/>
          </a:blip>
          <a:srcRect/>
          <a:stretch/>
        </p:blipFill>
        <p:spPr>
          <a:xfrm>
            <a:off x="857074" y="1732893"/>
            <a:ext cx="10035773" cy="3529247"/>
          </a:xfrm>
          <a:prstGeom prst="rect">
            <a:avLst/>
          </a:prstGeom>
          <a:noFill/>
          <a:ln>
            <a:noFill/>
          </a:ln>
        </p:spPr>
      </p:pic>
      <p:sp>
        <p:nvSpPr>
          <p:cNvPr id="109" name="Google Shape;109;p15"/>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10" name="Google Shape;110;p15"/>
          <p:cNvGrpSpPr/>
          <p:nvPr/>
        </p:nvGrpSpPr>
        <p:grpSpPr>
          <a:xfrm>
            <a:off x="925973" y="2200511"/>
            <a:ext cx="9966874" cy="3023633"/>
            <a:chOff x="81832" y="1360594"/>
            <a:chExt cx="9966874" cy="3023633"/>
          </a:xfrm>
        </p:grpSpPr>
        <p:sp>
          <p:nvSpPr>
            <p:cNvPr id="111" name="Google Shape;111;p15"/>
            <p:cNvSpPr txBox="1"/>
            <p:nvPr/>
          </p:nvSpPr>
          <p:spPr>
            <a:xfrm>
              <a:off x="81832" y="3707301"/>
              <a:ext cx="2136356" cy="432066"/>
            </a:xfrm>
            <a:prstGeom prst="rect">
              <a:avLst/>
            </a:prstGeom>
            <a:noFill/>
            <a:ln>
              <a:noFill/>
            </a:ln>
          </p:spPr>
          <p:txBody>
            <a:bodyPr spcFirstLastPara="1" wrap="square" lIns="91425" tIns="45700" rIns="91425" bIns="45700" anchor="t" anchorCtr="0">
              <a:spAutoFit/>
            </a:bodyPr>
            <a:lstStyle/>
            <a:p>
              <a:pPr marL="0" marR="0" lvl="0" indent="0" algn="ctr" rtl="0">
                <a:lnSpc>
                  <a:spcPct val="138461"/>
                </a:lnSpc>
                <a:spcBef>
                  <a:spcPts val="0"/>
                </a:spcBef>
                <a:spcAft>
                  <a:spcPts val="0"/>
                </a:spcAft>
                <a:buClr>
                  <a:srgbClr val="000000"/>
                </a:buClr>
                <a:buSzPts val="1300"/>
                <a:buFont typeface="Arial"/>
                <a:buNone/>
              </a:pPr>
              <a:r>
                <a:rPr lang="en-US" sz="1600" b="0" i="0" u="none" strike="noStrike" cap="none">
                  <a:solidFill>
                    <a:srgbClr val="595959"/>
                  </a:solidFill>
                  <a:latin typeface="Roboto"/>
                  <a:ea typeface="Roboto"/>
                  <a:cs typeface="Roboto"/>
                  <a:sym typeface="Roboto"/>
                </a:rPr>
                <a:t>Intro</a:t>
              </a:r>
              <a:endParaRPr sz="1600" b="1" i="0" u="none" strike="noStrike" cap="none">
                <a:solidFill>
                  <a:srgbClr val="595959"/>
                </a:solidFill>
                <a:latin typeface="Arial"/>
                <a:ea typeface="Arial"/>
                <a:cs typeface="Arial"/>
                <a:sym typeface="Arial"/>
              </a:endParaRPr>
            </a:p>
          </p:txBody>
        </p:sp>
        <p:sp>
          <p:nvSpPr>
            <p:cNvPr id="112" name="Google Shape;112;p15"/>
            <p:cNvSpPr txBox="1"/>
            <p:nvPr/>
          </p:nvSpPr>
          <p:spPr>
            <a:xfrm>
              <a:off x="2554861" y="1360594"/>
              <a:ext cx="2446399" cy="363136"/>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1300"/>
                <a:buFont typeface="Arial"/>
                <a:buNone/>
              </a:pPr>
              <a:r>
                <a:rPr lang="en-US" sz="1600" b="0" i="0" u="none" strike="noStrike" cap="none">
                  <a:solidFill>
                    <a:srgbClr val="595959"/>
                  </a:solidFill>
                  <a:latin typeface="Roboto"/>
                  <a:ea typeface="Roboto"/>
                  <a:cs typeface="Roboto"/>
                  <a:sym typeface="Roboto"/>
                </a:rPr>
                <a:t>Outlook and review</a:t>
              </a:r>
              <a:endParaRPr sz="1600" b="0" i="0" u="none" strike="noStrike" cap="none">
                <a:solidFill>
                  <a:srgbClr val="595959"/>
                </a:solidFill>
                <a:latin typeface="Roboto"/>
                <a:ea typeface="Roboto"/>
                <a:cs typeface="Roboto"/>
                <a:sym typeface="Roboto"/>
              </a:endParaRPr>
            </a:p>
          </p:txBody>
        </p:sp>
        <p:sp>
          <p:nvSpPr>
            <p:cNvPr id="113" name="Google Shape;113;p15"/>
            <p:cNvSpPr txBox="1"/>
            <p:nvPr/>
          </p:nvSpPr>
          <p:spPr>
            <a:xfrm>
              <a:off x="7843704" y="1476122"/>
              <a:ext cx="2205002" cy="432066"/>
            </a:xfrm>
            <a:prstGeom prst="rect">
              <a:avLst/>
            </a:prstGeom>
            <a:noFill/>
            <a:ln>
              <a:noFill/>
            </a:ln>
          </p:spPr>
          <p:txBody>
            <a:bodyPr spcFirstLastPara="1" wrap="square" lIns="91425" tIns="45700" rIns="91425" bIns="45700" anchor="t" anchorCtr="0">
              <a:spAutoFit/>
            </a:bodyPr>
            <a:lstStyle/>
            <a:p>
              <a:pPr marL="0" marR="0" lvl="0" indent="0" algn="ctr" rtl="0">
                <a:lnSpc>
                  <a:spcPct val="138461"/>
                </a:lnSpc>
                <a:spcBef>
                  <a:spcPts val="0"/>
                </a:spcBef>
                <a:spcAft>
                  <a:spcPts val="0"/>
                </a:spcAft>
                <a:buClr>
                  <a:srgbClr val="000000"/>
                </a:buClr>
                <a:buSzPts val="1300"/>
                <a:buFont typeface="Arial"/>
                <a:buNone/>
              </a:pPr>
              <a:r>
                <a:rPr lang="en-US" sz="1600" b="0" i="0" u="none" strike="noStrike" cap="none" dirty="0">
                  <a:solidFill>
                    <a:srgbClr val="595959"/>
                  </a:solidFill>
                  <a:latin typeface="Roboto"/>
                  <a:ea typeface="Roboto"/>
                  <a:cs typeface="Roboto"/>
                  <a:sym typeface="Roboto"/>
                </a:rPr>
                <a:t>Exports</a:t>
              </a:r>
              <a:endParaRPr sz="1600" b="0" i="0" u="none" strike="noStrike" cap="none" dirty="0">
                <a:solidFill>
                  <a:srgbClr val="595959"/>
                </a:solidFill>
                <a:latin typeface="Roboto"/>
                <a:ea typeface="Roboto"/>
                <a:cs typeface="Roboto"/>
                <a:sym typeface="Roboto"/>
              </a:endParaRPr>
            </a:p>
          </p:txBody>
        </p:sp>
        <p:sp>
          <p:nvSpPr>
            <p:cNvPr id="114" name="Google Shape;114;p15"/>
            <p:cNvSpPr txBox="1"/>
            <p:nvPr/>
          </p:nvSpPr>
          <p:spPr>
            <a:xfrm>
              <a:off x="5262448" y="3612389"/>
              <a:ext cx="2205002" cy="771838"/>
            </a:xfrm>
            <a:prstGeom prst="rect">
              <a:avLst/>
            </a:prstGeom>
            <a:noFill/>
            <a:ln>
              <a:noFill/>
            </a:ln>
          </p:spPr>
          <p:txBody>
            <a:bodyPr spcFirstLastPara="1" wrap="square" lIns="91425" tIns="45700" rIns="91425" bIns="45700" anchor="t" anchorCtr="0">
              <a:spAutoFit/>
            </a:bodyPr>
            <a:lstStyle/>
            <a:p>
              <a:pPr marL="0" marR="0" lvl="0" indent="0" algn="ctr" rtl="0">
                <a:lnSpc>
                  <a:spcPct val="138461"/>
                </a:lnSpc>
                <a:spcBef>
                  <a:spcPts val="0"/>
                </a:spcBef>
                <a:spcAft>
                  <a:spcPts val="0"/>
                </a:spcAft>
                <a:buClr>
                  <a:srgbClr val="000000"/>
                </a:buClr>
                <a:buSzPts val="1300"/>
                <a:buFont typeface="Arial"/>
                <a:buNone/>
              </a:pPr>
              <a:r>
                <a:rPr lang="en-US" sz="1600" b="0" i="0" u="none" strike="noStrike" cap="none">
                  <a:solidFill>
                    <a:srgbClr val="595959"/>
                  </a:solidFill>
                  <a:latin typeface="Roboto"/>
                  <a:ea typeface="Roboto"/>
                  <a:cs typeface="Roboto"/>
                  <a:sym typeface="Roboto"/>
                </a:rPr>
                <a:t>Recycled fiber price trends </a:t>
              </a:r>
              <a:endParaRPr sz="1600" b="0" i="0" u="none" strike="noStrike" cap="none">
                <a:solidFill>
                  <a:srgbClr val="595959"/>
                </a:solidFill>
                <a:latin typeface="Roboto"/>
                <a:ea typeface="Roboto"/>
                <a:cs typeface="Roboto"/>
                <a:sym typeface="Roboto"/>
              </a:endParaRPr>
            </a:p>
          </p:txBody>
        </p:sp>
      </p:grpSp>
      <p:sp>
        <p:nvSpPr>
          <p:cNvPr id="115" name="Google Shape;115;p15"/>
          <p:cNvSpPr txBox="1">
            <a:spLocks noGrp="1"/>
          </p:cNvSpPr>
          <p:nvPr>
            <p:ph type="sldNum" idx="12"/>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3</a:t>
            </a:fld>
            <a:endParaRPr/>
          </a:p>
        </p:txBody>
      </p:sp>
      <p:pic>
        <p:nvPicPr>
          <p:cNvPr id="116" name="Google Shape;116;p15"/>
          <p:cNvPicPr preferRelativeResize="0"/>
          <p:nvPr/>
        </p:nvPicPr>
        <p:blipFill rotWithShape="1">
          <a:blip r:embed="rId4">
            <a:alphaModFix/>
          </a:blip>
          <a:srcRect/>
          <a:stretch/>
        </p:blipFill>
        <p:spPr>
          <a:xfrm>
            <a:off x="1994151" y="4261806"/>
            <a:ext cx="38100" cy="190500"/>
          </a:xfrm>
          <a:prstGeom prst="rect">
            <a:avLst/>
          </a:prstGeom>
          <a:noFill/>
          <a:ln>
            <a:noFill/>
          </a:ln>
        </p:spPr>
      </p:pic>
      <p:pic>
        <p:nvPicPr>
          <p:cNvPr id="117" name="Google Shape;117;p15"/>
          <p:cNvPicPr preferRelativeResize="0"/>
          <p:nvPr/>
        </p:nvPicPr>
        <p:blipFill rotWithShape="1">
          <a:blip r:embed="rId4">
            <a:alphaModFix/>
          </a:blip>
          <a:srcRect/>
          <a:stretch/>
        </p:blipFill>
        <p:spPr>
          <a:xfrm>
            <a:off x="7209090" y="4224881"/>
            <a:ext cx="38100" cy="190500"/>
          </a:xfrm>
          <a:prstGeom prst="rect">
            <a:avLst/>
          </a:prstGeom>
          <a:noFill/>
          <a:ln>
            <a:noFill/>
          </a:ln>
        </p:spPr>
      </p:pic>
      <p:pic>
        <p:nvPicPr>
          <p:cNvPr id="118" name="Google Shape;118;p15"/>
          <p:cNvPicPr preferRelativeResize="0"/>
          <p:nvPr/>
        </p:nvPicPr>
        <p:blipFill rotWithShape="1">
          <a:blip r:embed="rId4">
            <a:alphaModFix/>
          </a:blip>
          <a:srcRect/>
          <a:stretch/>
        </p:blipFill>
        <p:spPr>
          <a:xfrm>
            <a:off x="9840478" y="2748105"/>
            <a:ext cx="38100" cy="190500"/>
          </a:xfrm>
          <a:prstGeom prst="rect">
            <a:avLst/>
          </a:prstGeom>
          <a:noFill/>
          <a:ln>
            <a:noFill/>
          </a:ln>
        </p:spPr>
      </p:pic>
      <p:sp>
        <p:nvSpPr>
          <p:cNvPr id="119" name="Google Shape;119;p15"/>
          <p:cNvSpPr txBox="1"/>
          <p:nvPr/>
        </p:nvSpPr>
        <p:spPr>
          <a:xfrm>
            <a:off x="1656498" y="2648442"/>
            <a:ext cx="873368" cy="76940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400" b="1" i="0" u="none" strike="noStrike" cap="none">
                <a:solidFill>
                  <a:srgbClr val="FFC000"/>
                </a:solidFill>
                <a:latin typeface="Roboto"/>
                <a:ea typeface="Roboto"/>
                <a:cs typeface="Roboto"/>
                <a:sym typeface="Roboto"/>
              </a:rPr>
              <a:t>01</a:t>
            </a:r>
            <a:endParaRPr sz="1400" b="0" i="0" u="none" strike="noStrike" cap="none">
              <a:solidFill>
                <a:srgbClr val="000000"/>
              </a:solidFill>
              <a:latin typeface="Arial"/>
              <a:ea typeface="Arial"/>
              <a:cs typeface="Arial"/>
              <a:sym typeface="Arial"/>
            </a:endParaRPr>
          </a:p>
        </p:txBody>
      </p:sp>
      <p:sp>
        <p:nvSpPr>
          <p:cNvPr id="120" name="Google Shape;120;p15"/>
          <p:cNvSpPr txBox="1"/>
          <p:nvPr/>
        </p:nvSpPr>
        <p:spPr>
          <a:xfrm>
            <a:off x="4185518" y="3777818"/>
            <a:ext cx="873368" cy="76940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400" b="1" i="0" u="none" strike="noStrike" cap="none">
                <a:solidFill>
                  <a:srgbClr val="FFC000"/>
                </a:solidFill>
                <a:latin typeface="Roboto"/>
                <a:ea typeface="Roboto"/>
                <a:cs typeface="Roboto"/>
                <a:sym typeface="Roboto"/>
              </a:rPr>
              <a:t>02</a:t>
            </a:r>
            <a:endParaRPr sz="1400" b="0" i="0" u="none" strike="noStrike" cap="none">
              <a:solidFill>
                <a:srgbClr val="000000"/>
              </a:solidFill>
              <a:latin typeface="Arial"/>
              <a:ea typeface="Arial"/>
              <a:cs typeface="Arial"/>
              <a:sym typeface="Arial"/>
            </a:endParaRPr>
          </a:p>
        </p:txBody>
      </p:sp>
      <p:sp>
        <p:nvSpPr>
          <p:cNvPr id="121" name="Google Shape;121;p15"/>
          <p:cNvSpPr txBox="1"/>
          <p:nvPr/>
        </p:nvSpPr>
        <p:spPr>
          <a:xfrm>
            <a:off x="6730584" y="2643591"/>
            <a:ext cx="873368" cy="76940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400" b="1" i="0" u="none" strike="noStrike" cap="none">
                <a:solidFill>
                  <a:srgbClr val="FFC000"/>
                </a:solidFill>
                <a:latin typeface="Roboto"/>
                <a:ea typeface="Roboto"/>
                <a:cs typeface="Roboto"/>
                <a:sym typeface="Roboto"/>
              </a:rPr>
              <a:t>03</a:t>
            </a:r>
            <a:endParaRPr sz="1400" b="0" i="0" u="none" strike="noStrike" cap="none">
              <a:solidFill>
                <a:srgbClr val="000000"/>
              </a:solidFill>
              <a:latin typeface="Arial"/>
              <a:ea typeface="Arial"/>
              <a:cs typeface="Arial"/>
              <a:sym typeface="Arial"/>
            </a:endParaRPr>
          </a:p>
        </p:txBody>
      </p:sp>
      <p:sp>
        <p:nvSpPr>
          <p:cNvPr id="122" name="Google Shape;122;p15"/>
          <p:cNvSpPr txBox="1"/>
          <p:nvPr/>
        </p:nvSpPr>
        <p:spPr>
          <a:xfrm>
            <a:off x="9305431" y="3777817"/>
            <a:ext cx="873368" cy="76940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400" b="1" i="0" u="none" strike="noStrike" cap="none">
                <a:solidFill>
                  <a:srgbClr val="FFC000"/>
                </a:solidFill>
                <a:latin typeface="Roboto"/>
                <a:ea typeface="Roboto"/>
                <a:cs typeface="Roboto"/>
                <a:sym typeface="Roboto"/>
              </a:rPr>
              <a:t>04</a:t>
            </a:r>
            <a:endParaRPr sz="1400" b="0" i="0" u="none" strike="noStrike" cap="none">
              <a:solidFill>
                <a:srgbClr val="000000"/>
              </a:solidFill>
              <a:latin typeface="Arial"/>
              <a:ea typeface="Arial"/>
              <a:cs typeface="Arial"/>
              <a:sym typeface="Arial"/>
            </a:endParaRPr>
          </a:p>
        </p:txBody>
      </p:sp>
      <p:pic>
        <p:nvPicPr>
          <p:cNvPr id="123" name="Google Shape;123;p15" descr="A black and grey text  Description automatically generated"/>
          <p:cNvPicPr preferRelativeResize="0"/>
          <p:nvPr/>
        </p:nvPicPr>
        <p:blipFill rotWithShape="1">
          <a:blip r:embed="rId5">
            <a:alphaModFix/>
          </a:blip>
          <a:srcRect/>
          <a:stretch/>
        </p:blipFill>
        <p:spPr>
          <a:xfrm>
            <a:off x="656800" y="570093"/>
            <a:ext cx="1128457" cy="472331"/>
          </a:xfrm>
          <a:prstGeom prst="rect">
            <a:avLst/>
          </a:prstGeom>
          <a:noFill/>
          <a:ln>
            <a:noFill/>
          </a:ln>
        </p:spPr>
      </p:pic>
      <p:pic>
        <p:nvPicPr>
          <p:cNvPr id="124" name="Google Shape;124;p15"/>
          <p:cNvPicPr preferRelativeResize="0"/>
          <p:nvPr/>
        </p:nvPicPr>
        <p:blipFill rotWithShape="1">
          <a:blip r:embed="rId4">
            <a:alphaModFix/>
          </a:blip>
          <a:srcRect/>
          <a:stretch/>
        </p:blipFill>
        <p:spPr>
          <a:xfrm>
            <a:off x="4622202" y="2665561"/>
            <a:ext cx="38100" cy="190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p:nvPr/>
        </p:nvSpPr>
        <p:spPr>
          <a:xfrm rot="5400000">
            <a:off x="-2251324" y="2262063"/>
            <a:ext cx="6858571" cy="2333305"/>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16"/>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16"/>
          <p:cNvSpPr txBox="1"/>
          <p:nvPr/>
        </p:nvSpPr>
        <p:spPr>
          <a:xfrm>
            <a:off x="723340" y="2900631"/>
            <a:ext cx="873368"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a:solidFill>
                  <a:schemeClr val="lt1"/>
                </a:solidFill>
                <a:latin typeface="Roboto"/>
                <a:ea typeface="Roboto"/>
                <a:cs typeface="Roboto"/>
                <a:sym typeface="Roboto"/>
              </a:rPr>
              <a:t>01</a:t>
            </a:r>
            <a:endParaRPr sz="1400" b="0" i="0" u="none" strike="noStrike" cap="none">
              <a:solidFill>
                <a:srgbClr val="000000"/>
              </a:solidFill>
              <a:latin typeface="Arial"/>
              <a:ea typeface="Arial"/>
              <a:cs typeface="Arial"/>
              <a:sym typeface="Arial"/>
            </a:endParaRPr>
          </a:p>
        </p:txBody>
      </p:sp>
      <p:sp>
        <p:nvSpPr>
          <p:cNvPr id="132" name="Google Shape;132;p16"/>
          <p:cNvSpPr txBox="1">
            <a:spLocks noGrp="1"/>
          </p:cNvSpPr>
          <p:nvPr>
            <p:ph type="sldNum" idx="12"/>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4</a:t>
            </a:fld>
            <a:endParaRPr/>
          </a:p>
        </p:txBody>
      </p:sp>
      <p:pic>
        <p:nvPicPr>
          <p:cNvPr id="133" name="Google Shape;133;p16" descr="A black and white logo  Description automatically generated"/>
          <p:cNvPicPr preferRelativeResize="0"/>
          <p:nvPr/>
        </p:nvPicPr>
        <p:blipFill rotWithShape="1">
          <a:blip r:embed="rId3">
            <a:alphaModFix/>
          </a:blip>
          <a:srcRect/>
          <a:stretch/>
        </p:blipFill>
        <p:spPr>
          <a:xfrm>
            <a:off x="570287" y="496125"/>
            <a:ext cx="1194948" cy="500162"/>
          </a:xfrm>
          <a:prstGeom prst="rect">
            <a:avLst/>
          </a:prstGeom>
          <a:noFill/>
          <a:ln>
            <a:noFill/>
          </a:ln>
        </p:spPr>
      </p:pic>
      <p:pic>
        <p:nvPicPr>
          <p:cNvPr id="134" name="Google Shape;134;p16"/>
          <p:cNvPicPr preferRelativeResize="0"/>
          <p:nvPr/>
        </p:nvPicPr>
        <p:blipFill rotWithShape="1">
          <a:blip r:embed="rId4">
            <a:alphaModFix/>
          </a:blip>
          <a:srcRect/>
          <a:stretch/>
        </p:blipFill>
        <p:spPr>
          <a:xfrm>
            <a:off x="3610919" y="2121869"/>
            <a:ext cx="8061719" cy="4238363"/>
          </a:xfrm>
          <a:prstGeom prst="rect">
            <a:avLst/>
          </a:prstGeom>
          <a:noFill/>
          <a:ln>
            <a:noFill/>
          </a:ln>
        </p:spPr>
      </p:pic>
      <p:sp>
        <p:nvSpPr>
          <p:cNvPr id="135" name="Google Shape;135;p16"/>
          <p:cNvSpPr txBox="1"/>
          <p:nvPr/>
        </p:nvSpPr>
        <p:spPr>
          <a:xfrm>
            <a:off x="2686784" y="1264497"/>
            <a:ext cx="554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800" b="1">
                <a:solidFill>
                  <a:srgbClr val="0C0C0C"/>
                </a:solidFill>
                <a:latin typeface="Roboto"/>
                <a:ea typeface="Roboto"/>
                <a:cs typeface="Roboto"/>
                <a:sym typeface="Roboto"/>
              </a:rPr>
              <a:t>Introduction</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7"/>
          <p:cNvSpPr/>
          <p:nvPr/>
        </p:nvSpPr>
        <p:spPr>
          <a:xfrm>
            <a:off x="0" y="1"/>
            <a:ext cx="12192000" cy="6858000"/>
          </a:xfrm>
          <a:prstGeom prst="rect">
            <a:avLst/>
          </a:prstGeom>
          <a:solidFill>
            <a:srgbClr val="0C0C0C">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7"/>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17"/>
          <p:cNvSpPr txBox="1"/>
          <p:nvPr/>
        </p:nvSpPr>
        <p:spPr>
          <a:xfrm>
            <a:off x="5918712" y="1773363"/>
            <a:ext cx="5482200" cy="4887773"/>
          </a:xfrm>
          <a:prstGeom prst="rect">
            <a:avLst/>
          </a:prstGeom>
          <a:noFill/>
          <a:ln>
            <a:noFill/>
          </a:ln>
        </p:spPr>
        <p:txBody>
          <a:bodyPr spcFirstLastPara="1" wrap="square" lIns="91425" tIns="45700" rIns="91425" bIns="45700" anchor="t" anchorCtr="0">
            <a:spAutoFit/>
          </a:bodyPr>
          <a:lstStyle/>
          <a:p>
            <a:pPr marL="0" marR="0" lvl="0" indent="0" algn="l" rtl="0">
              <a:lnSpc>
                <a:spcPct val="141176"/>
              </a:lnSpc>
              <a:spcBef>
                <a:spcPts val="0"/>
              </a:spcBef>
              <a:spcAft>
                <a:spcPts val="0"/>
              </a:spcAft>
              <a:buClr>
                <a:srgbClr val="000000"/>
              </a:buClr>
              <a:buSzPts val="1700"/>
              <a:buFont typeface="Arial"/>
              <a:buNone/>
            </a:pPr>
            <a:r>
              <a:rPr lang="en-US" sz="1700" b="0" i="0" u="none" strike="noStrike" cap="none" dirty="0">
                <a:solidFill>
                  <a:srgbClr val="F8CA00"/>
                </a:solidFill>
                <a:latin typeface="Roboto Light"/>
                <a:ea typeface="Roboto Light"/>
                <a:cs typeface="Roboto Light"/>
                <a:sym typeface="Roboto Light"/>
              </a:rPr>
              <a:t>Designed</a:t>
            </a:r>
            <a:r>
              <a:rPr lang="en-US" sz="1700" b="0" i="0" u="none" strike="noStrike" cap="none" dirty="0">
                <a:solidFill>
                  <a:srgbClr val="F2F2F2"/>
                </a:solidFill>
                <a:latin typeface="Roboto Light"/>
                <a:ea typeface="Roboto Light"/>
                <a:cs typeface="Roboto Light"/>
                <a:sym typeface="Roboto Light"/>
              </a:rPr>
              <a:t> specifically for the global recyclables supply chain</a:t>
            </a:r>
            <a:endParaRPr sz="1400" b="0" i="0" u="none" strike="noStrike" cap="none" dirty="0">
              <a:solidFill>
                <a:srgbClr val="000000"/>
              </a:solidFill>
              <a:latin typeface="Arial"/>
              <a:ea typeface="Arial"/>
              <a:cs typeface="Arial"/>
              <a:sym typeface="Arial"/>
            </a:endParaRPr>
          </a:p>
          <a:p>
            <a:pPr marL="0" marR="0" lvl="0" indent="0" algn="l" rtl="0">
              <a:lnSpc>
                <a:spcPct val="141176"/>
              </a:lnSpc>
              <a:spcBef>
                <a:spcPts val="0"/>
              </a:spcBef>
              <a:spcAft>
                <a:spcPts val="0"/>
              </a:spcAft>
              <a:buClr>
                <a:srgbClr val="000000"/>
              </a:buClr>
              <a:buSzPts val="1700"/>
              <a:buFont typeface="Arial"/>
              <a:buNone/>
            </a:pPr>
            <a:r>
              <a:rPr lang="en-US" sz="1700" b="0" i="0" u="none" strike="noStrike" cap="none" dirty="0">
                <a:solidFill>
                  <a:srgbClr val="F8CA00"/>
                </a:solidFill>
                <a:latin typeface="Roboto Light"/>
                <a:ea typeface="Roboto Light"/>
                <a:cs typeface="Roboto Light"/>
                <a:sym typeface="Roboto Light"/>
              </a:rPr>
              <a:t>Ferrous</a:t>
            </a:r>
            <a:r>
              <a:rPr lang="en-US" sz="1700" b="0" i="0" u="none" strike="noStrike" cap="none" dirty="0">
                <a:solidFill>
                  <a:srgbClr val="F2F2F2"/>
                </a:solidFill>
                <a:latin typeface="Roboto Light"/>
                <a:ea typeface="Roboto Light"/>
                <a:cs typeface="Roboto Light"/>
                <a:sym typeface="Roboto Light"/>
              </a:rPr>
              <a:t>, </a:t>
            </a:r>
            <a:r>
              <a:rPr lang="en-US" sz="1700" b="0" i="0" u="none" strike="noStrike" cap="none" dirty="0">
                <a:solidFill>
                  <a:srgbClr val="F8CA00"/>
                </a:solidFill>
                <a:latin typeface="Roboto Light"/>
                <a:ea typeface="Roboto Light"/>
                <a:cs typeface="Roboto Light"/>
                <a:sym typeface="Roboto Light"/>
              </a:rPr>
              <a:t>non-ferrous metals </a:t>
            </a:r>
            <a:r>
              <a:rPr lang="en-US" sz="1700" b="0" i="0" u="none" strike="noStrike" cap="none" dirty="0">
                <a:solidFill>
                  <a:srgbClr val="F2F2F2"/>
                </a:solidFill>
                <a:latin typeface="Roboto Light"/>
                <a:ea typeface="Roboto Light"/>
                <a:cs typeface="Roboto Light"/>
                <a:sym typeface="Roboto Light"/>
              </a:rPr>
              <a:t>and </a:t>
            </a:r>
            <a:r>
              <a:rPr lang="en-US" sz="1700" b="0" i="0" u="none" strike="noStrike" cap="none" dirty="0">
                <a:solidFill>
                  <a:srgbClr val="F8CA00"/>
                </a:solidFill>
                <a:latin typeface="Roboto Light"/>
                <a:ea typeface="Roboto Light"/>
                <a:cs typeface="Roboto Light"/>
                <a:sym typeface="Roboto Light"/>
              </a:rPr>
              <a:t>recovered paper </a:t>
            </a:r>
            <a:r>
              <a:rPr lang="en-US" sz="1700" b="0" i="0" u="none" strike="noStrike" cap="none" dirty="0">
                <a:solidFill>
                  <a:srgbClr val="F2F2F2"/>
                </a:solidFill>
                <a:latin typeface="Roboto Light"/>
                <a:ea typeface="Roboto Light"/>
                <a:cs typeface="Roboto Light"/>
                <a:sym typeface="Roboto Light"/>
              </a:rPr>
              <a:t>pricing</a:t>
            </a:r>
            <a:endParaRPr sz="1400" b="0" i="0" u="none" strike="noStrike" cap="none" dirty="0">
              <a:solidFill>
                <a:srgbClr val="000000"/>
              </a:solidFill>
              <a:latin typeface="Arial"/>
              <a:ea typeface="Arial"/>
              <a:cs typeface="Arial"/>
              <a:sym typeface="Arial"/>
            </a:endParaRPr>
          </a:p>
          <a:p>
            <a:pPr marL="0" marR="0" lvl="0" indent="0" algn="l" rtl="0">
              <a:lnSpc>
                <a:spcPct val="141176"/>
              </a:lnSpc>
              <a:spcBef>
                <a:spcPts val="0"/>
              </a:spcBef>
              <a:spcAft>
                <a:spcPts val="0"/>
              </a:spcAft>
              <a:buClr>
                <a:srgbClr val="000000"/>
              </a:buClr>
              <a:buSzPts val="1700"/>
              <a:buFont typeface="Arial"/>
              <a:buNone/>
            </a:pPr>
            <a:r>
              <a:rPr lang="en-US" sz="1700" b="0" i="0" u="none" strike="noStrike" cap="none" dirty="0">
                <a:solidFill>
                  <a:srgbClr val="F8CA00"/>
                </a:solidFill>
                <a:latin typeface="Roboto Light"/>
                <a:ea typeface="Roboto Light"/>
                <a:cs typeface="Roboto Light"/>
                <a:sym typeface="Roboto Light"/>
              </a:rPr>
              <a:t>News</a:t>
            </a:r>
            <a:r>
              <a:rPr lang="en-US" sz="1700" b="0" i="0" u="none" strike="noStrike" cap="none" dirty="0">
                <a:solidFill>
                  <a:srgbClr val="F2F2F2"/>
                </a:solidFill>
                <a:latin typeface="Roboto Light"/>
                <a:ea typeface="Roboto Light"/>
                <a:cs typeface="Roboto Light"/>
                <a:sym typeface="Roboto Light"/>
              </a:rPr>
              <a:t> and </a:t>
            </a:r>
            <a:r>
              <a:rPr lang="en-US" sz="1700" b="0" i="0" u="none" strike="noStrike" cap="none" dirty="0">
                <a:solidFill>
                  <a:srgbClr val="F8CA00"/>
                </a:solidFill>
                <a:latin typeface="Roboto Light"/>
                <a:ea typeface="Roboto Light"/>
                <a:cs typeface="Roboto Light"/>
                <a:sym typeface="Roboto Light"/>
              </a:rPr>
              <a:t>analysis </a:t>
            </a:r>
            <a:r>
              <a:rPr lang="en-US" sz="1700" b="0" i="0" u="none" strike="noStrike" cap="none" dirty="0">
                <a:solidFill>
                  <a:srgbClr val="F2F2F2"/>
                </a:solidFill>
                <a:latin typeface="Roboto Light"/>
                <a:ea typeface="Roboto Light"/>
                <a:cs typeface="Roboto Light"/>
                <a:sym typeface="Roboto Light"/>
              </a:rPr>
              <a:t>from across the globe; hyper-local coverage</a:t>
            </a:r>
            <a:endParaRPr sz="1400" b="0" i="0" u="none" strike="noStrike" cap="none" dirty="0">
              <a:solidFill>
                <a:srgbClr val="000000"/>
              </a:solidFill>
              <a:latin typeface="Arial"/>
              <a:ea typeface="Arial"/>
              <a:cs typeface="Arial"/>
              <a:sym typeface="Arial"/>
            </a:endParaRPr>
          </a:p>
          <a:p>
            <a:pPr marL="0" marR="0" lvl="0" indent="0" algn="l" rtl="0">
              <a:lnSpc>
                <a:spcPct val="141176"/>
              </a:lnSpc>
              <a:spcBef>
                <a:spcPts val="0"/>
              </a:spcBef>
              <a:spcAft>
                <a:spcPts val="0"/>
              </a:spcAft>
              <a:buClr>
                <a:srgbClr val="000000"/>
              </a:buClr>
              <a:buSzPts val="1700"/>
              <a:buFont typeface="Arial"/>
              <a:buNone/>
            </a:pPr>
            <a:r>
              <a:rPr lang="en-US" sz="1700" b="0" i="0" u="none" strike="noStrike" cap="none" dirty="0">
                <a:solidFill>
                  <a:schemeClr val="lt1"/>
                </a:solidFill>
                <a:latin typeface="Roboto Light"/>
                <a:ea typeface="Roboto Light"/>
                <a:cs typeface="Roboto Light"/>
                <a:sym typeface="Roboto Light"/>
              </a:rPr>
              <a:t>Around</a:t>
            </a:r>
            <a:r>
              <a:rPr lang="en-US" sz="1700" b="0" i="0" u="none" strike="noStrike" cap="none" dirty="0">
                <a:solidFill>
                  <a:srgbClr val="F2F2F2"/>
                </a:solidFill>
                <a:latin typeface="Roboto Light"/>
                <a:ea typeface="Roboto Light"/>
                <a:cs typeface="Roboto Light"/>
                <a:sym typeface="Roboto Light"/>
              </a:rPr>
              <a:t> </a:t>
            </a:r>
            <a:r>
              <a:rPr lang="en-US" sz="1700" b="0" i="0" u="none" strike="noStrike" cap="none" dirty="0">
                <a:solidFill>
                  <a:srgbClr val="E9BF03"/>
                </a:solidFill>
                <a:latin typeface="Roboto Light"/>
                <a:ea typeface="Roboto Light"/>
                <a:cs typeface="Roboto Light"/>
                <a:sym typeface="Roboto Light"/>
              </a:rPr>
              <a:t>1,600+ proprietary price indexes</a:t>
            </a:r>
            <a:r>
              <a:rPr lang="en-US" sz="1700" b="0" i="0" u="none" strike="noStrike" cap="none" dirty="0">
                <a:solidFill>
                  <a:srgbClr val="F2F2F2"/>
                </a:solidFill>
                <a:latin typeface="Roboto Light"/>
                <a:ea typeface="Roboto Light"/>
                <a:cs typeface="Roboto Light"/>
                <a:sym typeface="Roboto Light"/>
              </a:rPr>
              <a:t>, no assessments. All follow IOSCO compliance.</a:t>
            </a:r>
            <a:endParaRPr sz="1400" b="0" i="0" u="none" strike="noStrike" cap="none" dirty="0">
              <a:solidFill>
                <a:srgbClr val="000000"/>
              </a:solidFill>
              <a:latin typeface="Arial"/>
              <a:ea typeface="Arial"/>
              <a:cs typeface="Arial"/>
              <a:sym typeface="Arial"/>
            </a:endParaRPr>
          </a:p>
          <a:p>
            <a:pPr marL="0" marR="0" lvl="0" indent="0" algn="l" rtl="0">
              <a:lnSpc>
                <a:spcPct val="141176"/>
              </a:lnSpc>
              <a:spcBef>
                <a:spcPts val="0"/>
              </a:spcBef>
              <a:spcAft>
                <a:spcPts val="0"/>
              </a:spcAft>
              <a:buClr>
                <a:srgbClr val="000000"/>
              </a:buClr>
              <a:buSzPts val="1700"/>
              <a:buFont typeface="Arial"/>
              <a:buNone/>
            </a:pPr>
            <a:r>
              <a:rPr lang="en-US" sz="1700" b="0" i="0" u="none" strike="noStrike" cap="none" dirty="0">
                <a:solidFill>
                  <a:srgbClr val="F8CA00"/>
                </a:solidFill>
                <a:latin typeface="Roboto Light"/>
                <a:ea typeface="Roboto Light"/>
                <a:cs typeface="Roboto Light"/>
                <a:sym typeface="Roboto Light"/>
              </a:rPr>
              <a:t>Exchange futures </a:t>
            </a:r>
            <a:r>
              <a:rPr lang="en-US" sz="1700" b="0" i="0" u="none" strike="noStrike" cap="none" dirty="0">
                <a:solidFill>
                  <a:srgbClr val="F2F2F2"/>
                </a:solidFill>
                <a:latin typeface="Roboto Light"/>
                <a:ea typeface="Roboto Light"/>
                <a:cs typeface="Roboto Light"/>
                <a:sym typeface="Roboto Light"/>
              </a:rPr>
              <a:t>for metals, energy and currency from LME, CME, and </a:t>
            </a:r>
            <a:r>
              <a:rPr lang="en-US" sz="1700" b="0" i="0" u="none" strike="noStrike" cap="none" dirty="0" err="1">
                <a:solidFill>
                  <a:srgbClr val="F2F2F2"/>
                </a:solidFill>
                <a:latin typeface="Roboto Light"/>
                <a:ea typeface="Roboto Light"/>
                <a:cs typeface="Roboto Light"/>
                <a:sym typeface="Roboto Light"/>
              </a:rPr>
              <a:t>Nymex</a:t>
            </a:r>
            <a:r>
              <a:rPr lang="en-US" sz="1700" b="0" i="0" u="none" strike="noStrike" cap="none" dirty="0">
                <a:solidFill>
                  <a:srgbClr val="F2F2F2"/>
                </a:solidFill>
                <a:latin typeface="Roboto Light"/>
                <a:ea typeface="Roboto Light"/>
                <a:cs typeface="Roboto Light"/>
                <a:sym typeface="Roboto Light"/>
              </a:rPr>
              <a:t>.</a:t>
            </a:r>
            <a:endParaRPr sz="1700" b="0" i="0" u="none" strike="noStrike" cap="none" dirty="0">
              <a:solidFill>
                <a:srgbClr val="F2F2F2"/>
              </a:solidFill>
              <a:latin typeface="Roboto Light"/>
              <a:ea typeface="Roboto Light"/>
              <a:cs typeface="Roboto Light"/>
              <a:sym typeface="Roboto Light"/>
            </a:endParaRPr>
          </a:p>
          <a:p>
            <a:pPr marL="0" marR="0" lvl="0" indent="0" algn="l" rtl="0">
              <a:lnSpc>
                <a:spcPct val="141176"/>
              </a:lnSpc>
              <a:spcBef>
                <a:spcPts val="0"/>
              </a:spcBef>
              <a:spcAft>
                <a:spcPts val="0"/>
              </a:spcAft>
              <a:buClr>
                <a:srgbClr val="000000"/>
              </a:buClr>
              <a:buSzPts val="1700"/>
              <a:buFont typeface="Arial"/>
              <a:buNone/>
            </a:pPr>
            <a:r>
              <a:rPr lang="en-US" sz="1700" b="0" i="0" u="none" strike="noStrike" cap="none" dirty="0">
                <a:solidFill>
                  <a:srgbClr val="F8CA00"/>
                </a:solidFill>
                <a:latin typeface="Roboto Light"/>
                <a:ea typeface="Roboto Light"/>
                <a:cs typeface="Roboto Light"/>
                <a:sym typeface="Roboto Light"/>
              </a:rPr>
              <a:t>65+</a:t>
            </a:r>
            <a:r>
              <a:rPr lang="en-US" sz="1700" b="0" i="0" u="none" strike="noStrike" cap="none" dirty="0">
                <a:solidFill>
                  <a:srgbClr val="F2F2F2"/>
                </a:solidFill>
                <a:latin typeface="Roboto Light"/>
                <a:ea typeface="Roboto Light"/>
                <a:cs typeface="Roboto Light"/>
                <a:sym typeface="Roboto Light"/>
              </a:rPr>
              <a:t> </a:t>
            </a:r>
            <a:r>
              <a:rPr lang="en-US" sz="1700" b="0" i="0" u="none" strike="noStrike" cap="none" dirty="0">
                <a:solidFill>
                  <a:srgbClr val="E9BF03"/>
                </a:solidFill>
                <a:latin typeface="Roboto Light"/>
                <a:ea typeface="Roboto Light"/>
                <a:cs typeface="Roboto Light"/>
                <a:sym typeface="Roboto Light"/>
              </a:rPr>
              <a:t>full-time experts </a:t>
            </a:r>
            <a:r>
              <a:rPr lang="en-US" sz="1700" b="0" i="0" u="none" strike="noStrike" cap="none" dirty="0">
                <a:solidFill>
                  <a:srgbClr val="F2F2F2"/>
                </a:solidFill>
                <a:latin typeface="Roboto Light"/>
                <a:ea typeface="Roboto Light"/>
                <a:cs typeface="Roboto Light"/>
                <a:sym typeface="Roboto Light"/>
              </a:rPr>
              <a:t>spread globally, over 100 </a:t>
            </a:r>
            <a:r>
              <a:rPr lang="en-US" sz="1700" b="0" i="0" u="none" strike="noStrike" cap="none">
                <a:solidFill>
                  <a:srgbClr val="F2F2F2"/>
                </a:solidFill>
                <a:latin typeface="Roboto Light"/>
                <a:ea typeface="Roboto Light"/>
                <a:cs typeface="Roboto Light"/>
                <a:sym typeface="Roboto Light"/>
              </a:rPr>
              <a:t>years of industry </a:t>
            </a:r>
            <a:r>
              <a:rPr lang="en-US" sz="1700" b="0" i="0" u="none" strike="noStrike" cap="none" dirty="0">
                <a:solidFill>
                  <a:srgbClr val="F2F2F2"/>
                </a:solidFill>
                <a:latin typeface="Roboto Light"/>
                <a:ea typeface="Roboto Light"/>
                <a:cs typeface="Roboto Light"/>
                <a:sym typeface="Roboto Light"/>
              </a:rPr>
              <a:t>experience</a:t>
            </a:r>
            <a:endParaRPr sz="1400" b="0" i="0" u="none" strike="noStrike" cap="none" dirty="0">
              <a:solidFill>
                <a:srgbClr val="000000"/>
              </a:solidFill>
              <a:latin typeface="Arial"/>
              <a:ea typeface="Arial"/>
              <a:cs typeface="Arial"/>
              <a:sym typeface="Arial"/>
            </a:endParaRPr>
          </a:p>
          <a:p>
            <a:pPr marL="0" marR="0" lvl="0" indent="0" algn="l" rtl="0">
              <a:lnSpc>
                <a:spcPct val="141176"/>
              </a:lnSpc>
              <a:spcBef>
                <a:spcPts val="0"/>
              </a:spcBef>
              <a:spcAft>
                <a:spcPts val="0"/>
              </a:spcAft>
              <a:buClr>
                <a:srgbClr val="000000"/>
              </a:buClr>
              <a:buSzPts val="1700"/>
              <a:buFont typeface="Arial"/>
              <a:buNone/>
            </a:pPr>
            <a:r>
              <a:rPr lang="en-US" sz="1700" b="0" i="0" u="none" strike="noStrike" cap="none" dirty="0">
                <a:solidFill>
                  <a:schemeClr val="lt1"/>
                </a:solidFill>
                <a:latin typeface="Roboto Light"/>
                <a:ea typeface="Roboto Light"/>
                <a:cs typeface="Roboto Light"/>
                <a:sym typeface="Roboto Light"/>
              </a:rPr>
              <a:t>Teams</a:t>
            </a:r>
            <a:r>
              <a:rPr lang="en-US" sz="1700" b="0" i="0" u="none" strike="noStrike" cap="none" dirty="0">
                <a:solidFill>
                  <a:srgbClr val="F2F2F2"/>
                </a:solidFill>
                <a:latin typeface="Roboto Light"/>
                <a:ea typeface="Roboto Light"/>
                <a:cs typeface="Roboto Light"/>
                <a:sym typeface="Roboto Light"/>
              </a:rPr>
              <a:t> in the </a:t>
            </a:r>
            <a:r>
              <a:rPr lang="en-US" sz="1700" b="0" i="0" u="none" strike="noStrike" cap="none" dirty="0">
                <a:solidFill>
                  <a:srgbClr val="E9BF03"/>
                </a:solidFill>
                <a:latin typeface="Roboto Light"/>
                <a:ea typeface="Roboto Light"/>
                <a:cs typeface="Roboto Light"/>
                <a:sym typeface="Roboto Light"/>
              </a:rPr>
              <a:t>US, Canada, Mexico, India, Germany</a:t>
            </a:r>
            <a:endParaRPr sz="1400" b="0" i="0" u="none" strike="noStrike" cap="none" dirty="0">
              <a:solidFill>
                <a:srgbClr val="E9BF03"/>
              </a:solidFill>
              <a:latin typeface="Calibri"/>
              <a:ea typeface="Calibri"/>
              <a:cs typeface="Calibri"/>
              <a:sym typeface="Calibri"/>
            </a:endParaRPr>
          </a:p>
        </p:txBody>
      </p:sp>
      <p:sp>
        <p:nvSpPr>
          <p:cNvPr id="143" name="Google Shape;143;p17"/>
          <p:cNvSpPr/>
          <p:nvPr/>
        </p:nvSpPr>
        <p:spPr>
          <a:xfrm>
            <a:off x="1504267" y="1915891"/>
            <a:ext cx="4003847" cy="33481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4" name="Google Shape;144;p17" descr="A screenshot of a cell phone  Description automatically generated"/>
          <p:cNvPicPr preferRelativeResize="0"/>
          <p:nvPr/>
        </p:nvPicPr>
        <p:blipFill rotWithShape="1">
          <a:blip r:embed="rId3">
            <a:alphaModFix/>
          </a:blip>
          <a:srcRect l="1774" r="6772"/>
          <a:stretch/>
        </p:blipFill>
        <p:spPr>
          <a:xfrm>
            <a:off x="1508266" y="2022679"/>
            <a:ext cx="3852000" cy="3064285"/>
          </a:xfrm>
          <a:prstGeom prst="rect">
            <a:avLst/>
          </a:prstGeom>
          <a:noFill/>
          <a:ln>
            <a:noFill/>
          </a:ln>
        </p:spPr>
      </p:pic>
      <p:sp>
        <p:nvSpPr>
          <p:cNvPr id="145" name="Google Shape;145;p17"/>
          <p:cNvSpPr txBox="1"/>
          <p:nvPr/>
        </p:nvSpPr>
        <p:spPr>
          <a:xfrm>
            <a:off x="2400690" y="5522979"/>
            <a:ext cx="2211000" cy="400390"/>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Clr>
                <a:srgbClr val="000000"/>
              </a:buClr>
              <a:buSzPts val="1400"/>
              <a:buFont typeface="Arial"/>
              <a:buNone/>
            </a:pPr>
            <a:r>
              <a:rPr lang="en-US" sz="1400" b="1" i="0" u="none" strike="noStrike" cap="none">
                <a:solidFill>
                  <a:srgbClr val="F8CA00"/>
                </a:solidFill>
                <a:latin typeface="Roboto Light"/>
                <a:ea typeface="Roboto Light"/>
                <a:cs typeface="Roboto Light"/>
                <a:sym typeface="Roboto Light"/>
              </a:rPr>
              <a:t>www.davisindex.com</a:t>
            </a:r>
            <a:endParaRPr sz="1400" b="0" i="0" u="none" strike="noStrike" cap="none">
              <a:solidFill>
                <a:srgbClr val="000000"/>
              </a:solidFill>
              <a:latin typeface="Arial"/>
              <a:ea typeface="Arial"/>
              <a:cs typeface="Arial"/>
              <a:sym typeface="Arial"/>
            </a:endParaRPr>
          </a:p>
        </p:txBody>
      </p:sp>
      <p:sp>
        <p:nvSpPr>
          <p:cNvPr id="146" name="Google Shape;146;p17"/>
          <p:cNvSpPr txBox="1">
            <a:spLocks noGrp="1"/>
          </p:cNvSpPr>
          <p:nvPr>
            <p:ph type="sldNum" idx="12"/>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lt1"/>
              </a:buClr>
              <a:buSzPts val="1200"/>
              <a:buFont typeface="Calibri"/>
              <a:buNone/>
            </a:pPr>
            <a:fld id="{00000000-1234-1234-1234-123412341234}" type="slidenum">
              <a:rPr lang="en-US">
                <a:solidFill>
                  <a:schemeClr val="lt1"/>
                </a:solidFill>
              </a:rPr>
              <a:t>5</a:t>
            </a:fld>
            <a:endParaRPr>
              <a:solidFill>
                <a:schemeClr val="lt1"/>
              </a:solidFill>
            </a:endParaRPr>
          </a:p>
        </p:txBody>
      </p:sp>
      <p:pic>
        <p:nvPicPr>
          <p:cNvPr id="147" name="Google Shape;147;p17" descr="A black and white logo  Description automatically generated"/>
          <p:cNvPicPr preferRelativeResize="0"/>
          <p:nvPr/>
        </p:nvPicPr>
        <p:blipFill rotWithShape="1">
          <a:blip r:embed="rId4">
            <a:alphaModFix/>
          </a:blip>
          <a:srcRect/>
          <a:stretch/>
        </p:blipFill>
        <p:spPr>
          <a:xfrm>
            <a:off x="570287" y="496125"/>
            <a:ext cx="1194948" cy="5001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000"/>
                                        <p:tgtEl>
                                          <p:spTgt spid="14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 calcmode="lin" valueType="num">
                                      <p:cBhvr additive="base">
                                        <p:cTn id="10" dur="1000"/>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p:nvPr/>
        </p:nvSpPr>
        <p:spPr>
          <a:xfrm>
            <a:off x="-5924" y="10124"/>
            <a:ext cx="12192000" cy="6858000"/>
          </a:xfrm>
          <a:prstGeom prst="rect">
            <a:avLst/>
          </a:prstGeom>
          <a:solidFill>
            <a:srgbClr val="0C0C0C">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18"/>
          <p:cNvSpPr/>
          <p:nvPr/>
        </p:nvSpPr>
        <p:spPr>
          <a:xfrm>
            <a:off x="4323389" y="4579"/>
            <a:ext cx="787318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8"/>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8"/>
          <p:cNvSpPr txBox="1"/>
          <p:nvPr/>
        </p:nvSpPr>
        <p:spPr>
          <a:xfrm>
            <a:off x="832426" y="2676530"/>
            <a:ext cx="2745944" cy="605294"/>
          </a:xfrm>
          <a:prstGeom prst="rect">
            <a:avLst/>
          </a:prstGeom>
          <a:noFill/>
          <a:ln>
            <a:noFill/>
          </a:ln>
        </p:spPr>
        <p:txBody>
          <a:bodyPr spcFirstLastPara="1" wrap="square" lIns="91425" tIns="45700" rIns="91425" bIns="45700" anchor="t" anchorCtr="0">
            <a:spAutoFit/>
          </a:bodyPr>
          <a:lstStyle/>
          <a:p>
            <a:pPr marL="0" marR="0" lvl="0" indent="0" algn="l" rtl="0">
              <a:lnSpc>
                <a:spcPct val="117647"/>
              </a:lnSpc>
              <a:spcBef>
                <a:spcPts val="0"/>
              </a:spcBef>
              <a:spcAft>
                <a:spcPts val="0"/>
              </a:spcAft>
              <a:buClr>
                <a:srgbClr val="000000"/>
              </a:buClr>
              <a:buSzPts val="1700"/>
              <a:buFont typeface="Arial"/>
              <a:buNone/>
            </a:pPr>
            <a:r>
              <a:rPr lang="en-US" sz="1700" b="0" i="0" u="none" strike="noStrike" cap="none" dirty="0">
                <a:solidFill>
                  <a:srgbClr val="F2F2F2"/>
                </a:solidFill>
                <a:latin typeface="Roboto Light"/>
                <a:ea typeface="Roboto Light"/>
                <a:cs typeface="Roboto Light"/>
                <a:sym typeface="Roboto Light"/>
              </a:rPr>
              <a:t>No guesswork.</a:t>
            </a:r>
            <a:endParaRPr sz="1400" b="0" i="0" u="none" strike="noStrike" cap="none" dirty="0">
              <a:solidFill>
                <a:srgbClr val="000000"/>
              </a:solidFill>
              <a:latin typeface="Arial"/>
              <a:ea typeface="Arial"/>
              <a:cs typeface="Arial"/>
              <a:sym typeface="Arial"/>
            </a:endParaRPr>
          </a:p>
          <a:p>
            <a:pPr marL="0" marR="0" lvl="0" indent="0" algn="l" rtl="0">
              <a:lnSpc>
                <a:spcPct val="117647"/>
              </a:lnSpc>
              <a:spcBef>
                <a:spcPts val="0"/>
              </a:spcBef>
              <a:spcAft>
                <a:spcPts val="0"/>
              </a:spcAft>
              <a:buClr>
                <a:srgbClr val="000000"/>
              </a:buClr>
              <a:buSzPts val="1700"/>
              <a:buFont typeface="Arial"/>
              <a:buNone/>
            </a:pPr>
            <a:r>
              <a:rPr lang="en-US" sz="1700" b="0" i="0" u="none" strike="noStrike" cap="none" dirty="0">
                <a:solidFill>
                  <a:srgbClr val="F2F2F2"/>
                </a:solidFill>
                <a:latin typeface="Roboto Light"/>
                <a:ea typeface="Roboto Light"/>
                <a:cs typeface="Roboto Light"/>
                <a:sym typeface="Roboto Light"/>
              </a:rPr>
              <a:t>Just pure data.</a:t>
            </a:r>
            <a:endParaRPr sz="1400" b="0" i="0" u="none" strike="noStrike" cap="none" dirty="0">
              <a:solidFill>
                <a:srgbClr val="000000"/>
              </a:solidFill>
              <a:latin typeface="Arial"/>
              <a:ea typeface="Arial"/>
              <a:cs typeface="Arial"/>
              <a:sym typeface="Arial"/>
            </a:endParaRPr>
          </a:p>
        </p:txBody>
      </p:sp>
      <p:sp>
        <p:nvSpPr>
          <p:cNvPr id="156" name="Google Shape;156;p18"/>
          <p:cNvSpPr txBox="1"/>
          <p:nvPr/>
        </p:nvSpPr>
        <p:spPr>
          <a:xfrm>
            <a:off x="832426" y="2222210"/>
            <a:ext cx="2594852" cy="371255"/>
          </a:xfrm>
          <a:prstGeom prst="rect">
            <a:avLst/>
          </a:prstGeom>
          <a:noFill/>
          <a:ln>
            <a:noFill/>
          </a:ln>
        </p:spPr>
        <p:txBody>
          <a:bodyPr spcFirstLastPara="1" wrap="square" lIns="91425" tIns="45700" rIns="91425" bIns="45700" anchor="t" anchorCtr="0">
            <a:spAutoFit/>
          </a:bodyPr>
          <a:lstStyle/>
          <a:p>
            <a:pPr marL="0" marR="0" lvl="0" indent="0" algn="l" rtl="0">
              <a:lnSpc>
                <a:spcPct val="127777"/>
              </a:lnSpc>
              <a:spcBef>
                <a:spcPts val="0"/>
              </a:spcBef>
              <a:spcAft>
                <a:spcPts val="0"/>
              </a:spcAft>
              <a:buClr>
                <a:srgbClr val="000000"/>
              </a:buClr>
              <a:buSzPts val="1800"/>
              <a:buFont typeface="Arial"/>
              <a:buNone/>
            </a:pPr>
            <a:r>
              <a:rPr lang="en-US" sz="1800" b="1" i="0" u="none" strike="noStrike" cap="none" dirty="0">
                <a:solidFill>
                  <a:srgbClr val="FFFFFF"/>
                </a:solidFill>
                <a:latin typeface="Roboto Light"/>
                <a:ea typeface="Roboto Light"/>
                <a:cs typeface="Roboto Light"/>
                <a:sym typeface="Roboto Light"/>
              </a:rPr>
              <a:t>INDEX PROCESS</a:t>
            </a:r>
            <a:endParaRPr sz="1400" b="0" i="0" u="none" strike="noStrike" cap="none" dirty="0">
              <a:solidFill>
                <a:srgbClr val="000000"/>
              </a:solidFill>
              <a:latin typeface="Arial"/>
              <a:ea typeface="Arial"/>
              <a:cs typeface="Arial"/>
              <a:sym typeface="Arial"/>
            </a:endParaRPr>
          </a:p>
        </p:txBody>
      </p:sp>
      <p:grpSp>
        <p:nvGrpSpPr>
          <p:cNvPr id="157" name="Google Shape;157;p18"/>
          <p:cNvGrpSpPr/>
          <p:nvPr/>
        </p:nvGrpSpPr>
        <p:grpSpPr>
          <a:xfrm>
            <a:off x="6683105" y="2288306"/>
            <a:ext cx="887516" cy="2415914"/>
            <a:chOff x="6048541" y="2177257"/>
            <a:chExt cx="887516" cy="2800608"/>
          </a:xfrm>
        </p:grpSpPr>
        <p:sp>
          <p:nvSpPr>
            <p:cNvPr id="158" name="Google Shape;158;p18"/>
            <p:cNvSpPr/>
            <p:nvPr/>
          </p:nvSpPr>
          <p:spPr>
            <a:xfrm>
              <a:off x="6656185" y="2885362"/>
              <a:ext cx="279872" cy="2092503"/>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59" name="Google Shape;159;p18"/>
            <p:cNvSpPr/>
            <p:nvPr/>
          </p:nvSpPr>
          <p:spPr>
            <a:xfrm>
              <a:off x="6048541" y="2177257"/>
              <a:ext cx="284631" cy="2800608"/>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grpSp>
      <p:sp>
        <p:nvSpPr>
          <p:cNvPr id="160" name="Google Shape;160;p18"/>
          <p:cNvSpPr/>
          <p:nvPr/>
        </p:nvSpPr>
        <p:spPr>
          <a:xfrm>
            <a:off x="6929622" y="1409104"/>
            <a:ext cx="381724" cy="3623701"/>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FFFFFF"/>
              </a:solidFill>
              <a:latin typeface="Calibri"/>
              <a:ea typeface="Calibri"/>
              <a:cs typeface="Calibri"/>
              <a:sym typeface="Calibri"/>
            </a:endParaRPr>
          </a:p>
        </p:txBody>
      </p:sp>
      <p:sp>
        <p:nvSpPr>
          <p:cNvPr id="161" name="Google Shape;161;p18"/>
          <p:cNvSpPr/>
          <p:nvPr/>
        </p:nvSpPr>
        <p:spPr>
          <a:xfrm rot="10800000" flipH="1">
            <a:off x="6680407" y="4704220"/>
            <a:ext cx="887516" cy="1067838"/>
          </a:xfrm>
          <a:prstGeom prst="triangle">
            <a:avLst>
              <a:gd name="adj" fmla="val 50000"/>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18"/>
          <p:cNvSpPr/>
          <p:nvPr/>
        </p:nvSpPr>
        <p:spPr>
          <a:xfrm rot="10800000" flipH="1">
            <a:off x="6988185" y="5514497"/>
            <a:ext cx="272214" cy="327522"/>
          </a:xfrm>
          <a:prstGeom prst="triangle">
            <a:avLst>
              <a:gd name="adj" fmla="val 50000"/>
            </a:avLst>
          </a:prstGeom>
          <a:solidFill>
            <a:srgbClr val="3F3F3F"/>
          </a:solidFill>
          <a:ln w="412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18"/>
          <p:cNvSpPr txBox="1"/>
          <p:nvPr/>
        </p:nvSpPr>
        <p:spPr>
          <a:xfrm>
            <a:off x="9141260" y="1072046"/>
            <a:ext cx="1564896" cy="518732"/>
          </a:xfrm>
          <a:prstGeom prst="rect">
            <a:avLst/>
          </a:prstGeom>
          <a:noFill/>
          <a:ln>
            <a:noFill/>
          </a:ln>
        </p:spPr>
        <p:txBody>
          <a:bodyPr spcFirstLastPara="1" wrap="square" lIns="91425" tIns="45700" rIns="91425" bIns="45700" anchor="t" anchorCtr="0">
            <a:spAutoFit/>
          </a:bodyPr>
          <a:lstStyle/>
          <a:p>
            <a:pPr marL="0" marR="0" lvl="0" indent="0" algn="l" rtl="0">
              <a:lnSpc>
                <a:spcPct val="121428"/>
              </a:lnSpc>
              <a:spcBef>
                <a:spcPts val="0"/>
              </a:spcBef>
              <a:spcAft>
                <a:spcPts val="0"/>
              </a:spcAft>
              <a:buClr>
                <a:srgbClr val="000000"/>
              </a:buClr>
              <a:buSzPts val="1400"/>
              <a:buFont typeface="Arial"/>
              <a:buNone/>
            </a:pPr>
            <a:r>
              <a:rPr lang="en-US" sz="1400" b="0" i="0" u="none" strike="noStrike" cap="none">
                <a:solidFill>
                  <a:srgbClr val="3F3F3F"/>
                </a:solidFill>
                <a:latin typeface="Roboto"/>
                <a:ea typeface="Roboto"/>
                <a:cs typeface="Roboto"/>
                <a:sym typeface="Roboto"/>
              </a:rPr>
              <a:t>Data </a:t>
            </a:r>
            <a:br>
              <a:rPr lang="en-US" sz="1400" b="0" i="0" u="none" strike="noStrike" cap="none">
                <a:solidFill>
                  <a:srgbClr val="3F3F3F"/>
                </a:solidFill>
                <a:latin typeface="Roboto"/>
                <a:ea typeface="Roboto"/>
                <a:cs typeface="Roboto"/>
                <a:sym typeface="Roboto"/>
              </a:rPr>
            </a:br>
            <a:r>
              <a:rPr lang="en-US" sz="1400" b="0" i="0" u="none" strike="noStrike" cap="none">
                <a:solidFill>
                  <a:srgbClr val="3F3F3F"/>
                </a:solidFill>
                <a:latin typeface="Roboto"/>
                <a:ea typeface="Roboto"/>
                <a:cs typeface="Roboto"/>
                <a:sym typeface="Roboto"/>
              </a:rPr>
              <a:t>Mining</a:t>
            </a:r>
            <a:endParaRPr sz="1400" b="0" i="0" u="none" strike="noStrike" cap="none">
              <a:solidFill>
                <a:srgbClr val="000000"/>
              </a:solidFill>
              <a:latin typeface="Arial"/>
              <a:ea typeface="Arial"/>
              <a:cs typeface="Arial"/>
              <a:sym typeface="Arial"/>
            </a:endParaRPr>
          </a:p>
        </p:txBody>
      </p:sp>
      <p:cxnSp>
        <p:nvCxnSpPr>
          <p:cNvPr id="164" name="Google Shape;164;p18"/>
          <p:cNvCxnSpPr/>
          <p:nvPr/>
        </p:nvCxnSpPr>
        <p:spPr>
          <a:xfrm>
            <a:off x="6931436" y="1409104"/>
            <a:ext cx="2085896" cy="0"/>
          </a:xfrm>
          <a:prstGeom prst="straightConnector1">
            <a:avLst/>
          </a:prstGeom>
          <a:noFill/>
          <a:ln w="9525" cap="flat" cmpd="sng">
            <a:solidFill>
              <a:srgbClr val="7F7F7F"/>
            </a:solidFill>
            <a:prstDash val="solid"/>
            <a:miter lim="800000"/>
            <a:headEnd type="none" w="sm" len="sm"/>
            <a:tailEnd type="none" w="sm" len="sm"/>
          </a:ln>
        </p:spPr>
      </p:cxnSp>
      <p:sp>
        <p:nvSpPr>
          <p:cNvPr id="165" name="Google Shape;165;p18"/>
          <p:cNvSpPr txBox="1"/>
          <p:nvPr/>
        </p:nvSpPr>
        <p:spPr>
          <a:xfrm>
            <a:off x="9043589" y="2664152"/>
            <a:ext cx="1905429" cy="518732"/>
          </a:xfrm>
          <a:prstGeom prst="rect">
            <a:avLst/>
          </a:prstGeom>
          <a:noFill/>
          <a:ln>
            <a:noFill/>
          </a:ln>
        </p:spPr>
        <p:txBody>
          <a:bodyPr spcFirstLastPara="1" wrap="square" lIns="91425" tIns="45700" rIns="91425" bIns="45700" anchor="t" anchorCtr="0">
            <a:spAutoFit/>
          </a:bodyPr>
          <a:lstStyle/>
          <a:p>
            <a:pPr marL="0" marR="0" lvl="0" indent="0" algn="l" rtl="0">
              <a:lnSpc>
                <a:spcPct val="121428"/>
              </a:lnSpc>
              <a:spcBef>
                <a:spcPts val="0"/>
              </a:spcBef>
              <a:spcAft>
                <a:spcPts val="0"/>
              </a:spcAft>
              <a:buClr>
                <a:srgbClr val="000000"/>
              </a:buClr>
              <a:buSzPts val="1400"/>
              <a:buFont typeface="Arial"/>
              <a:buNone/>
            </a:pPr>
            <a:r>
              <a:rPr lang="en-US" sz="1400" b="0" i="0" u="none" strike="noStrike" cap="none">
                <a:solidFill>
                  <a:srgbClr val="3F3F3F"/>
                </a:solidFill>
                <a:latin typeface="Roboto"/>
                <a:ea typeface="Roboto"/>
                <a:cs typeface="Roboto"/>
                <a:sym typeface="Roboto"/>
              </a:rPr>
              <a:t>Data </a:t>
            </a:r>
            <a:br>
              <a:rPr lang="en-US" sz="1400" b="1" i="0" u="none" strike="noStrike" cap="none">
                <a:solidFill>
                  <a:schemeClr val="lt1"/>
                </a:solidFill>
                <a:latin typeface="Roboto Light"/>
                <a:ea typeface="Roboto Light"/>
                <a:cs typeface="Roboto Light"/>
                <a:sym typeface="Roboto Light"/>
              </a:rPr>
            </a:br>
            <a:r>
              <a:rPr lang="en-US" sz="1400" b="0" i="0" u="none" strike="noStrike" cap="none">
                <a:solidFill>
                  <a:srgbClr val="3F3F3F"/>
                </a:solidFill>
                <a:latin typeface="Roboto"/>
                <a:ea typeface="Roboto"/>
                <a:cs typeface="Roboto"/>
                <a:sym typeface="Roboto"/>
              </a:rPr>
              <a:t>Rationalization</a:t>
            </a:r>
            <a:endParaRPr sz="1400" b="0" i="0" u="none" strike="noStrike" cap="none">
              <a:solidFill>
                <a:srgbClr val="3F3F3F"/>
              </a:solidFill>
              <a:latin typeface="Roboto"/>
              <a:ea typeface="Roboto"/>
              <a:cs typeface="Roboto"/>
              <a:sym typeface="Roboto"/>
            </a:endParaRPr>
          </a:p>
        </p:txBody>
      </p:sp>
      <p:sp>
        <p:nvSpPr>
          <p:cNvPr id="166" name="Google Shape;166;p18"/>
          <p:cNvSpPr/>
          <p:nvPr/>
        </p:nvSpPr>
        <p:spPr>
          <a:xfrm>
            <a:off x="8578761" y="1104523"/>
            <a:ext cx="545962" cy="54596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Medium"/>
                <a:ea typeface="Roboto Medium"/>
                <a:cs typeface="Roboto Medium"/>
                <a:sym typeface="Roboto Medium"/>
              </a:rPr>
              <a:t>1</a:t>
            </a:r>
            <a:endParaRPr sz="2800" b="0" i="0" u="none" strike="noStrike" cap="none">
              <a:solidFill>
                <a:schemeClr val="lt1"/>
              </a:solidFill>
              <a:latin typeface="Calibri"/>
              <a:ea typeface="Calibri"/>
              <a:cs typeface="Calibri"/>
              <a:sym typeface="Calibri"/>
            </a:endParaRPr>
          </a:p>
        </p:txBody>
      </p:sp>
      <p:sp>
        <p:nvSpPr>
          <p:cNvPr id="167" name="Google Shape;167;p18"/>
          <p:cNvSpPr txBox="1"/>
          <p:nvPr/>
        </p:nvSpPr>
        <p:spPr>
          <a:xfrm>
            <a:off x="5195582" y="1782128"/>
            <a:ext cx="1905429" cy="518732"/>
          </a:xfrm>
          <a:prstGeom prst="rect">
            <a:avLst/>
          </a:prstGeom>
          <a:noFill/>
          <a:ln>
            <a:noFill/>
          </a:ln>
        </p:spPr>
        <p:txBody>
          <a:bodyPr spcFirstLastPara="1" wrap="square" lIns="91425" tIns="45700" rIns="91425" bIns="45700" anchor="t" anchorCtr="0">
            <a:spAutoFit/>
          </a:bodyPr>
          <a:lstStyle/>
          <a:p>
            <a:pPr marL="0" marR="0" lvl="0" indent="0" algn="l" rtl="0">
              <a:lnSpc>
                <a:spcPct val="121428"/>
              </a:lnSpc>
              <a:spcBef>
                <a:spcPts val="0"/>
              </a:spcBef>
              <a:spcAft>
                <a:spcPts val="0"/>
              </a:spcAft>
              <a:buClr>
                <a:srgbClr val="000000"/>
              </a:buClr>
              <a:buSzPts val="1400"/>
              <a:buFont typeface="Arial"/>
              <a:buNone/>
            </a:pPr>
            <a:r>
              <a:rPr lang="en-US" sz="1400" b="0" i="0" u="none" strike="noStrike" cap="none">
                <a:solidFill>
                  <a:srgbClr val="3F3F3F"/>
                </a:solidFill>
                <a:latin typeface="Roboto"/>
                <a:ea typeface="Roboto"/>
                <a:cs typeface="Roboto"/>
                <a:sym typeface="Roboto"/>
              </a:rPr>
              <a:t>Data </a:t>
            </a:r>
            <a:br>
              <a:rPr lang="en-US" sz="1400" b="0" i="0" u="none" strike="noStrike" cap="none">
                <a:solidFill>
                  <a:srgbClr val="3F3F3F"/>
                </a:solidFill>
                <a:latin typeface="Roboto"/>
                <a:ea typeface="Roboto"/>
                <a:cs typeface="Roboto"/>
                <a:sym typeface="Roboto"/>
              </a:rPr>
            </a:br>
            <a:r>
              <a:rPr lang="en-US" sz="1400" b="0" i="0" u="none" strike="noStrike" cap="none">
                <a:solidFill>
                  <a:srgbClr val="3F3F3F"/>
                </a:solidFill>
                <a:latin typeface="Roboto"/>
                <a:ea typeface="Roboto"/>
                <a:cs typeface="Roboto"/>
                <a:sym typeface="Roboto"/>
              </a:rPr>
              <a:t>processing</a:t>
            </a:r>
            <a:endParaRPr sz="1400" b="0" i="0" u="none" strike="noStrike" cap="none">
              <a:solidFill>
                <a:srgbClr val="000000"/>
              </a:solidFill>
              <a:latin typeface="Arial"/>
              <a:ea typeface="Arial"/>
              <a:cs typeface="Arial"/>
              <a:sym typeface="Arial"/>
            </a:endParaRPr>
          </a:p>
        </p:txBody>
      </p:sp>
      <p:grpSp>
        <p:nvGrpSpPr>
          <p:cNvPr id="168" name="Google Shape;168;p18"/>
          <p:cNvGrpSpPr/>
          <p:nvPr/>
        </p:nvGrpSpPr>
        <p:grpSpPr>
          <a:xfrm>
            <a:off x="4670377" y="2063546"/>
            <a:ext cx="1999970" cy="545962"/>
            <a:chOff x="4918234" y="1812017"/>
            <a:chExt cx="1999970" cy="545962"/>
          </a:xfrm>
        </p:grpSpPr>
        <p:cxnSp>
          <p:nvCxnSpPr>
            <p:cNvPr id="169" name="Google Shape;169;p18"/>
            <p:cNvCxnSpPr/>
            <p:nvPr/>
          </p:nvCxnSpPr>
          <p:spPr>
            <a:xfrm>
              <a:off x="5451496" y="2111671"/>
              <a:ext cx="1466708" cy="269"/>
            </a:xfrm>
            <a:prstGeom prst="straightConnector1">
              <a:avLst/>
            </a:prstGeom>
            <a:noFill/>
            <a:ln w="9525" cap="flat" cmpd="sng">
              <a:solidFill>
                <a:srgbClr val="7F7F7F"/>
              </a:solidFill>
              <a:prstDash val="solid"/>
              <a:miter lim="800000"/>
              <a:headEnd type="none" w="sm" len="sm"/>
              <a:tailEnd type="none" w="sm" len="sm"/>
            </a:ln>
          </p:spPr>
        </p:cxnSp>
        <p:sp>
          <p:nvSpPr>
            <p:cNvPr id="170" name="Google Shape;170;p18"/>
            <p:cNvSpPr/>
            <p:nvPr/>
          </p:nvSpPr>
          <p:spPr>
            <a:xfrm>
              <a:off x="4918234" y="1812017"/>
              <a:ext cx="545962" cy="54596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Medium"/>
                  <a:ea typeface="Roboto Medium"/>
                  <a:cs typeface="Roboto Medium"/>
                  <a:sym typeface="Roboto Medium"/>
                </a:rPr>
                <a:t>2</a:t>
              </a:r>
              <a:endParaRPr sz="2800" b="0" i="0" u="none" strike="noStrike" cap="none">
                <a:solidFill>
                  <a:schemeClr val="lt1"/>
                </a:solidFill>
                <a:latin typeface="Calibri"/>
                <a:ea typeface="Calibri"/>
                <a:cs typeface="Calibri"/>
                <a:sym typeface="Calibri"/>
              </a:endParaRPr>
            </a:p>
          </p:txBody>
        </p:sp>
      </p:grpSp>
      <p:grpSp>
        <p:nvGrpSpPr>
          <p:cNvPr id="171" name="Google Shape;171;p18"/>
          <p:cNvGrpSpPr/>
          <p:nvPr/>
        </p:nvGrpSpPr>
        <p:grpSpPr>
          <a:xfrm>
            <a:off x="7392089" y="2669297"/>
            <a:ext cx="1625243" cy="545962"/>
            <a:chOff x="7299736" y="2462474"/>
            <a:chExt cx="1625243" cy="545962"/>
          </a:xfrm>
        </p:grpSpPr>
        <p:cxnSp>
          <p:nvCxnSpPr>
            <p:cNvPr id="172" name="Google Shape;172;p18"/>
            <p:cNvCxnSpPr/>
            <p:nvPr/>
          </p:nvCxnSpPr>
          <p:spPr>
            <a:xfrm>
              <a:off x="7299736" y="2696136"/>
              <a:ext cx="1279025" cy="0"/>
            </a:xfrm>
            <a:prstGeom prst="straightConnector1">
              <a:avLst/>
            </a:prstGeom>
            <a:noFill/>
            <a:ln w="9525" cap="flat" cmpd="sng">
              <a:solidFill>
                <a:srgbClr val="7F7F7F"/>
              </a:solidFill>
              <a:prstDash val="solid"/>
              <a:miter lim="800000"/>
              <a:headEnd type="none" w="sm" len="sm"/>
              <a:tailEnd type="none" w="sm" len="sm"/>
            </a:ln>
          </p:spPr>
        </p:cxnSp>
        <p:sp>
          <p:nvSpPr>
            <p:cNvPr id="173" name="Google Shape;173;p18"/>
            <p:cNvSpPr/>
            <p:nvPr/>
          </p:nvSpPr>
          <p:spPr>
            <a:xfrm>
              <a:off x="8379017" y="2462474"/>
              <a:ext cx="545962" cy="54596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Roboto Medium"/>
                  <a:ea typeface="Roboto Medium"/>
                  <a:cs typeface="Roboto Medium"/>
                  <a:sym typeface="Roboto Medium"/>
                </a:rPr>
                <a:t>3</a:t>
              </a:r>
              <a:endParaRPr sz="2800" b="0" i="0" u="none" strike="noStrike" cap="none">
                <a:solidFill>
                  <a:schemeClr val="lt1"/>
                </a:solidFill>
                <a:latin typeface="Calibri"/>
                <a:ea typeface="Calibri"/>
                <a:cs typeface="Calibri"/>
                <a:sym typeface="Calibri"/>
              </a:endParaRPr>
            </a:p>
          </p:txBody>
        </p:sp>
      </p:grpSp>
      <p:sp>
        <p:nvSpPr>
          <p:cNvPr id="174" name="Google Shape;174;p18"/>
          <p:cNvSpPr txBox="1"/>
          <p:nvPr/>
        </p:nvSpPr>
        <p:spPr>
          <a:xfrm>
            <a:off x="6982249" y="6060134"/>
            <a:ext cx="2941459" cy="300723"/>
          </a:xfrm>
          <a:prstGeom prst="rect">
            <a:avLst/>
          </a:prstGeom>
          <a:noFill/>
          <a:ln>
            <a:noFill/>
          </a:ln>
        </p:spPr>
        <p:txBody>
          <a:bodyPr spcFirstLastPara="1" wrap="square" lIns="91425" tIns="45700" rIns="91425" bIns="45700" anchor="t" anchorCtr="0">
            <a:spAutoFit/>
          </a:bodyPr>
          <a:lstStyle/>
          <a:p>
            <a:pPr marL="0" marR="0" lvl="0" indent="0" algn="l" rtl="0">
              <a:lnSpc>
                <a:spcPct val="121428"/>
              </a:lnSpc>
              <a:spcBef>
                <a:spcPts val="0"/>
              </a:spcBef>
              <a:spcAft>
                <a:spcPts val="0"/>
              </a:spcAft>
              <a:buClr>
                <a:srgbClr val="000000"/>
              </a:buClr>
              <a:buSzPts val="1400"/>
              <a:buFont typeface="Arial"/>
              <a:buNone/>
            </a:pPr>
            <a:r>
              <a:rPr lang="en-US" sz="1400" b="0" i="0" u="none" strike="noStrike" cap="none">
                <a:solidFill>
                  <a:srgbClr val="3F3F3F"/>
                </a:solidFill>
                <a:latin typeface="Roboto"/>
                <a:ea typeface="Roboto"/>
                <a:cs typeface="Roboto"/>
                <a:sym typeface="Roboto"/>
              </a:rPr>
              <a:t>(Volume-weighted)</a:t>
            </a:r>
            <a:endParaRPr sz="1100" b="0" i="0" u="none" strike="noStrike" cap="none">
              <a:solidFill>
                <a:srgbClr val="3F3F3F"/>
              </a:solidFill>
              <a:latin typeface="Roboto"/>
              <a:ea typeface="Roboto"/>
              <a:cs typeface="Roboto"/>
              <a:sym typeface="Roboto"/>
            </a:endParaRPr>
          </a:p>
        </p:txBody>
      </p:sp>
      <p:sp>
        <p:nvSpPr>
          <p:cNvPr id="175" name="Google Shape;175;p18"/>
          <p:cNvSpPr txBox="1"/>
          <p:nvPr/>
        </p:nvSpPr>
        <p:spPr>
          <a:xfrm>
            <a:off x="7019504" y="5794110"/>
            <a:ext cx="2483289" cy="300723"/>
          </a:xfrm>
          <a:prstGeom prst="rect">
            <a:avLst/>
          </a:prstGeom>
          <a:noFill/>
          <a:ln>
            <a:noFill/>
          </a:ln>
        </p:spPr>
        <p:txBody>
          <a:bodyPr spcFirstLastPara="1" wrap="square" lIns="91425" tIns="45700" rIns="91425" bIns="45700" anchor="t" anchorCtr="0">
            <a:spAutoFit/>
          </a:bodyPr>
          <a:lstStyle/>
          <a:p>
            <a:pPr marL="0" marR="0" lvl="0" indent="0" algn="l" rtl="0">
              <a:lnSpc>
                <a:spcPct val="121428"/>
              </a:lnSpc>
              <a:spcBef>
                <a:spcPts val="0"/>
              </a:spcBef>
              <a:spcAft>
                <a:spcPts val="0"/>
              </a:spcAft>
              <a:buClr>
                <a:srgbClr val="000000"/>
              </a:buClr>
              <a:buSzPts val="1400"/>
              <a:buFont typeface="Arial"/>
              <a:buNone/>
            </a:pPr>
            <a:r>
              <a:rPr lang="en-US" sz="1400" b="0" i="0" u="none" strike="noStrike" cap="none">
                <a:solidFill>
                  <a:srgbClr val="3F3F3F"/>
                </a:solidFill>
                <a:latin typeface="Roboto"/>
                <a:ea typeface="Roboto"/>
                <a:cs typeface="Roboto"/>
                <a:sym typeface="Roboto"/>
              </a:rPr>
              <a:t>Data Indexation</a:t>
            </a:r>
            <a:endParaRPr sz="1400" b="0" i="0" u="none" strike="noStrike" cap="none">
              <a:solidFill>
                <a:srgbClr val="3F3F3F"/>
              </a:solidFill>
              <a:latin typeface="Roboto"/>
              <a:ea typeface="Roboto"/>
              <a:cs typeface="Roboto"/>
              <a:sym typeface="Roboto"/>
            </a:endParaRPr>
          </a:p>
        </p:txBody>
      </p:sp>
      <p:pic>
        <p:nvPicPr>
          <p:cNvPr id="176" name="Google Shape;176;p18" descr="Text  Description automatically generated with low confidence"/>
          <p:cNvPicPr preferRelativeResize="0"/>
          <p:nvPr/>
        </p:nvPicPr>
        <p:blipFill rotWithShape="1">
          <a:blip r:embed="rId3">
            <a:alphaModFix/>
          </a:blip>
          <a:srcRect/>
          <a:stretch/>
        </p:blipFill>
        <p:spPr>
          <a:xfrm>
            <a:off x="919670" y="3615187"/>
            <a:ext cx="2502970" cy="1769488"/>
          </a:xfrm>
          <a:prstGeom prst="rect">
            <a:avLst/>
          </a:prstGeom>
          <a:noFill/>
          <a:ln>
            <a:noFill/>
          </a:ln>
        </p:spPr>
      </p:pic>
      <p:sp>
        <p:nvSpPr>
          <p:cNvPr id="177" name="Google Shape;177;p18"/>
          <p:cNvSpPr txBox="1">
            <a:spLocks noGrp="1"/>
          </p:cNvSpPr>
          <p:nvPr>
            <p:ph type="sldNum" idx="12"/>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6</a:t>
            </a:fld>
            <a:endParaRPr/>
          </a:p>
        </p:txBody>
      </p:sp>
      <p:pic>
        <p:nvPicPr>
          <p:cNvPr id="178" name="Google Shape;178;p18" descr="A black and white logo  Description automatically generated"/>
          <p:cNvPicPr preferRelativeResize="0"/>
          <p:nvPr/>
        </p:nvPicPr>
        <p:blipFill rotWithShape="1">
          <a:blip r:embed="rId4">
            <a:alphaModFix/>
          </a:blip>
          <a:srcRect/>
          <a:stretch/>
        </p:blipFill>
        <p:spPr>
          <a:xfrm>
            <a:off x="570287" y="496125"/>
            <a:ext cx="1194948" cy="5001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1000"/>
                                        <p:tgtEl>
                                          <p:spTgt spid="15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 calcmode="lin" valueType="num">
                                      <p:cBhvr additive="base">
                                        <p:cTn id="10" dur="1000"/>
                                        <p:tgtEl>
                                          <p:spTgt spid="15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900"/>
                                  </p:stCondLst>
                                  <p:childTnLst>
                                    <p:set>
                                      <p:cBhvr>
                                        <p:cTn id="12" dur="1" fill="hold">
                                          <p:stCondLst>
                                            <p:cond delay="0"/>
                                          </p:stCondLst>
                                        </p:cTn>
                                        <p:tgtEl>
                                          <p:spTgt spid="160"/>
                                        </p:tgtEl>
                                        <p:attrNameLst>
                                          <p:attrName>style.visibility</p:attrName>
                                        </p:attrNameLst>
                                      </p:cBhvr>
                                      <p:to>
                                        <p:strVal val="visible"/>
                                      </p:to>
                                    </p:set>
                                    <p:anim calcmode="lin" valueType="num">
                                      <p:cBhvr additive="base">
                                        <p:cTn id="13" dur="1500"/>
                                        <p:tgtEl>
                                          <p:spTgt spid="16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3"/>
                                        </p:tgtEl>
                                        <p:attrNameLst>
                                          <p:attrName>style.visibility</p:attrName>
                                        </p:attrNameLst>
                                      </p:cBhvr>
                                      <p:to>
                                        <p:strVal val="visible"/>
                                      </p:to>
                                    </p:set>
                                    <p:anim calcmode="lin" valueType="num">
                                      <p:cBhvr additive="base">
                                        <p:cTn id="16" dur="1000"/>
                                        <p:tgtEl>
                                          <p:spTgt spid="16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anim calcmode="lin" valueType="num">
                                      <p:cBhvr additive="base">
                                        <p:cTn id="19" dur="1000"/>
                                        <p:tgtEl>
                                          <p:spTgt spid="165"/>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additive="base">
                                        <p:cTn id="22" dur="1000"/>
                                        <p:tgtEl>
                                          <p:spTgt spid="167"/>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1000"/>
                                        <p:tgtEl>
                                          <p:spTgt spid="17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5"/>
                                        </p:tgtEl>
                                        <p:attrNameLst>
                                          <p:attrName>style.visibility</p:attrName>
                                        </p:attrNameLst>
                                      </p:cBhvr>
                                      <p:to>
                                        <p:strVal val="visible"/>
                                      </p:to>
                                    </p:set>
                                    <p:anim calcmode="lin" valueType="num">
                                      <p:cBhvr additive="base">
                                        <p:cTn id="28" dur="1000"/>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9"/>
          <p:cNvPicPr preferRelativeResize="0"/>
          <p:nvPr/>
        </p:nvPicPr>
        <p:blipFill rotWithShape="1">
          <a:blip r:embed="rId3">
            <a:alphaModFix/>
          </a:blip>
          <a:srcRect l="56" r="2552"/>
          <a:stretch/>
        </p:blipFill>
        <p:spPr>
          <a:xfrm>
            <a:off x="2181932" y="0"/>
            <a:ext cx="10008000" cy="6858000"/>
          </a:xfrm>
          <a:prstGeom prst="rect">
            <a:avLst/>
          </a:prstGeom>
          <a:noFill/>
          <a:ln>
            <a:noFill/>
          </a:ln>
        </p:spPr>
      </p:pic>
      <p:sp>
        <p:nvSpPr>
          <p:cNvPr id="184" name="Google Shape;184;p19"/>
          <p:cNvSpPr/>
          <p:nvPr/>
        </p:nvSpPr>
        <p:spPr>
          <a:xfrm>
            <a:off x="2173358" y="1"/>
            <a:ext cx="10018642" cy="6858000"/>
          </a:xfrm>
          <a:prstGeom prst="rect">
            <a:avLst/>
          </a:prstGeom>
          <a:solidFill>
            <a:srgbClr val="0C0C0C">
              <a:alpha val="8431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19"/>
          <p:cNvSpPr txBox="1"/>
          <p:nvPr/>
        </p:nvSpPr>
        <p:spPr>
          <a:xfrm>
            <a:off x="336728" y="3059668"/>
            <a:ext cx="16898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Medium"/>
                <a:ea typeface="Roboto Medium"/>
                <a:cs typeface="Roboto Medium"/>
                <a:sym typeface="Roboto Medium"/>
              </a:rPr>
              <a:t>PLATFORM</a:t>
            </a:r>
            <a:endParaRPr sz="1400" b="0" i="0" u="none" strike="noStrike" cap="none">
              <a:solidFill>
                <a:srgbClr val="000000"/>
              </a:solidFill>
              <a:latin typeface="Roboto Medium"/>
              <a:ea typeface="Roboto Medium"/>
              <a:cs typeface="Roboto Medium"/>
              <a:sym typeface="Roboto Medium"/>
            </a:endParaRPr>
          </a:p>
        </p:txBody>
      </p:sp>
      <p:sp>
        <p:nvSpPr>
          <p:cNvPr id="186" name="Google Shape;186;p19"/>
          <p:cNvSpPr txBox="1"/>
          <p:nvPr/>
        </p:nvSpPr>
        <p:spPr>
          <a:xfrm>
            <a:off x="2885861" y="3580366"/>
            <a:ext cx="2222347" cy="1695336"/>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rgbClr val="FFFFFF"/>
                </a:solidFill>
                <a:latin typeface="Roboto Light"/>
                <a:ea typeface="Roboto Light"/>
                <a:cs typeface="Roboto Light"/>
                <a:sym typeface="Roboto Light"/>
              </a:rPr>
              <a:t>Davis Index delivers all its price indexes, analysis, news, and research through a highly customizable tech platform: davisindex.com</a:t>
            </a:r>
            <a:endParaRPr sz="1400" b="0" i="0" u="none" strike="noStrike" cap="none">
              <a:solidFill>
                <a:srgbClr val="000000"/>
              </a:solidFill>
              <a:latin typeface="Arial"/>
              <a:ea typeface="Arial"/>
              <a:cs typeface="Arial"/>
              <a:sym typeface="Arial"/>
            </a:endParaRPr>
          </a:p>
        </p:txBody>
      </p:sp>
      <p:sp>
        <p:nvSpPr>
          <p:cNvPr id="187" name="Google Shape;187;p19"/>
          <p:cNvSpPr txBox="1"/>
          <p:nvPr/>
        </p:nvSpPr>
        <p:spPr>
          <a:xfrm>
            <a:off x="8600401" y="3075485"/>
            <a:ext cx="1876129" cy="371255"/>
          </a:xfrm>
          <a:prstGeom prst="rect">
            <a:avLst/>
          </a:prstGeom>
          <a:noFill/>
          <a:ln>
            <a:noFill/>
          </a:ln>
        </p:spPr>
        <p:txBody>
          <a:bodyPr spcFirstLastPara="1" wrap="square" lIns="91425" tIns="45700" rIns="91425" bIns="45700" anchor="t" anchorCtr="0">
            <a:spAutoFit/>
          </a:bodyPr>
          <a:lstStyle/>
          <a:p>
            <a:pPr marL="0" marR="0" lvl="0" indent="0" algn="l" rtl="0">
              <a:lnSpc>
                <a:spcPct val="127777"/>
              </a:lnSpc>
              <a:spcBef>
                <a:spcPts val="0"/>
              </a:spcBef>
              <a:spcAft>
                <a:spcPts val="0"/>
              </a:spcAft>
              <a:buClr>
                <a:srgbClr val="000000"/>
              </a:buClr>
              <a:buSzPts val="1800"/>
              <a:buFont typeface="Arial"/>
              <a:buNone/>
            </a:pPr>
            <a:r>
              <a:rPr lang="en-US" sz="1800" b="1" i="0" u="none" strike="noStrike" cap="none">
                <a:solidFill>
                  <a:srgbClr val="F8CA00"/>
                </a:solidFill>
                <a:latin typeface="Roboto Light"/>
                <a:ea typeface="Roboto Light"/>
                <a:cs typeface="Roboto Light"/>
                <a:sym typeface="Roboto Light"/>
              </a:rPr>
              <a:t>Mobile</a:t>
            </a:r>
            <a:endParaRPr sz="1400" b="0" i="0" u="none" strike="noStrike" cap="none">
              <a:solidFill>
                <a:srgbClr val="000000"/>
              </a:solidFill>
              <a:latin typeface="Arial"/>
              <a:ea typeface="Arial"/>
              <a:cs typeface="Arial"/>
              <a:sym typeface="Arial"/>
            </a:endParaRPr>
          </a:p>
        </p:txBody>
      </p:sp>
      <p:sp>
        <p:nvSpPr>
          <p:cNvPr id="188" name="Google Shape;188;p19"/>
          <p:cNvSpPr txBox="1"/>
          <p:nvPr/>
        </p:nvSpPr>
        <p:spPr>
          <a:xfrm>
            <a:off x="5767191" y="3580366"/>
            <a:ext cx="2222346" cy="2593362"/>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dirty="0">
                <a:solidFill>
                  <a:srgbClr val="FFFFFF"/>
                </a:solidFill>
                <a:latin typeface="Roboto Light"/>
                <a:ea typeface="Roboto Light"/>
                <a:cs typeface="Roboto Light"/>
                <a:sym typeface="Roboto Light"/>
              </a:rPr>
              <a:t>Davis Index delivers two reports and two newsletters each day for metals; one at the end of the Asia day, and a second at the end of US day. The recovered paper newsletter is delivered weekly on Thursday.</a:t>
            </a:r>
            <a:endParaRPr sz="1400" b="0" i="0" u="none" strike="noStrike" cap="none" dirty="0">
              <a:solidFill>
                <a:srgbClr val="000000"/>
              </a:solidFill>
              <a:latin typeface="Arial"/>
              <a:ea typeface="Arial"/>
              <a:cs typeface="Arial"/>
              <a:sym typeface="Arial"/>
            </a:endParaRPr>
          </a:p>
        </p:txBody>
      </p:sp>
      <p:sp>
        <p:nvSpPr>
          <p:cNvPr id="189" name="Google Shape;189;p19"/>
          <p:cNvSpPr txBox="1"/>
          <p:nvPr/>
        </p:nvSpPr>
        <p:spPr>
          <a:xfrm>
            <a:off x="8600401" y="3580366"/>
            <a:ext cx="2222346" cy="1695336"/>
          </a:xfrm>
          <a:prstGeom prst="rect">
            <a:avLst/>
          </a:prstGeom>
          <a:noFill/>
          <a:ln>
            <a:noFill/>
          </a:ln>
        </p:spPr>
        <p:txBody>
          <a:bodyPr spcFirstLastPara="1" wrap="square" lIns="91425" tIns="45700" rIns="91425" bIns="45700" anchor="t" anchorCtr="0">
            <a:spAutoFit/>
          </a:bodyPr>
          <a:lstStyle/>
          <a:p>
            <a:pPr marL="0" marR="0" lvl="0" indent="0" algn="l" rtl="0">
              <a:lnSpc>
                <a:spcPct val="128571"/>
              </a:lnSpc>
              <a:spcBef>
                <a:spcPts val="0"/>
              </a:spcBef>
              <a:spcAft>
                <a:spcPts val="0"/>
              </a:spcAft>
              <a:buClr>
                <a:srgbClr val="000000"/>
              </a:buClr>
              <a:buSzPts val="1400"/>
              <a:buFont typeface="Arial"/>
              <a:buNone/>
            </a:pPr>
            <a:r>
              <a:rPr lang="en-US" sz="1400" b="0" i="0" u="none" strike="noStrike" cap="none">
                <a:solidFill>
                  <a:srgbClr val="FFFFFF"/>
                </a:solidFill>
                <a:latin typeface="Roboto Light"/>
                <a:ea typeface="Roboto Light"/>
                <a:cs typeface="Roboto Light"/>
                <a:sym typeface="Roboto Light"/>
              </a:rPr>
              <a:t>All Davis Index price indexes, analysis, news and research are also delivered to dedicated mobile apps built for Android and iOS platforms.</a:t>
            </a:r>
            <a:endParaRPr sz="1400" b="0" i="0" u="none" strike="noStrike" cap="none">
              <a:solidFill>
                <a:srgbClr val="000000"/>
              </a:solidFill>
              <a:latin typeface="Arial"/>
              <a:ea typeface="Arial"/>
              <a:cs typeface="Arial"/>
              <a:sym typeface="Arial"/>
            </a:endParaRPr>
          </a:p>
        </p:txBody>
      </p:sp>
      <p:grpSp>
        <p:nvGrpSpPr>
          <p:cNvPr id="190" name="Google Shape;190;p19"/>
          <p:cNvGrpSpPr/>
          <p:nvPr/>
        </p:nvGrpSpPr>
        <p:grpSpPr>
          <a:xfrm>
            <a:off x="5345722" y="2625575"/>
            <a:ext cx="3038622" cy="2565404"/>
            <a:chOff x="5345722" y="2485457"/>
            <a:chExt cx="3038622" cy="2213469"/>
          </a:xfrm>
        </p:grpSpPr>
        <p:cxnSp>
          <p:nvCxnSpPr>
            <p:cNvPr id="191" name="Google Shape;191;p19"/>
            <p:cNvCxnSpPr/>
            <p:nvPr/>
          </p:nvCxnSpPr>
          <p:spPr>
            <a:xfrm>
              <a:off x="5345722" y="2485457"/>
              <a:ext cx="0" cy="2213469"/>
            </a:xfrm>
            <a:prstGeom prst="straightConnector1">
              <a:avLst/>
            </a:prstGeom>
            <a:noFill/>
            <a:ln w="9525" cap="flat" cmpd="sng">
              <a:solidFill>
                <a:srgbClr val="BFBFBF"/>
              </a:solidFill>
              <a:prstDash val="solid"/>
              <a:miter lim="800000"/>
              <a:headEnd type="none" w="sm" len="sm"/>
              <a:tailEnd type="none" w="sm" len="sm"/>
            </a:ln>
          </p:spPr>
        </p:cxnSp>
        <p:cxnSp>
          <p:nvCxnSpPr>
            <p:cNvPr id="192" name="Google Shape;192;p19"/>
            <p:cNvCxnSpPr/>
            <p:nvPr/>
          </p:nvCxnSpPr>
          <p:spPr>
            <a:xfrm>
              <a:off x="8384344" y="2485457"/>
              <a:ext cx="0" cy="2213469"/>
            </a:xfrm>
            <a:prstGeom prst="straightConnector1">
              <a:avLst/>
            </a:prstGeom>
            <a:noFill/>
            <a:ln w="9525" cap="flat" cmpd="sng">
              <a:solidFill>
                <a:srgbClr val="BFBFBF"/>
              </a:solidFill>
              <a:prstDash val="solid"/>
              <a:miter lim="800000"/>
              <a:headEnd type="none" w="sm" len="sm"/>
              <a:tailEnd type="none" w="sm" len="sm"/>
            </a:ln>
          </p:spPr>
        </p:cxnSp>
      </p:grpSp>
      <p:sp>
        <p:nvSpPr>
          <p:cNvPr id="193" name="Google Shape;193;p19"/>
          <p:cNvSpPr txBox="1"/>
          <p:nvPr/>
        </p:nvSpPr>
        <p:spPr>
          <a:xfrm>
            <a:off x="2885861" y="3062233"/>
            <a:ext cx="771949" cy="371255"/>
          </a:xfrm>
          <a:prstGeom prst="rect">
            <a:avLst/>
          </a:prstGeom>
          <a:noFill/>
          <a:ln>
            <a:noFill/>
          </a:ln>
        </p:spPr>
        <p:txBody>
          <a:bodyPr spcFirstLastPara="1" wrap="square" lIns="91425" tIns="45700" rIns="91425" bIns="45700" anchor="t" anchorCtr="0">
            <a:spAutoFit/>
          </a:bodyPr>
          <a:lstStyle/>
          <a:p>
            <a:pPr marL="0" marR="0" lvl="0" indent="0" algn="l" rtl="0">
              <a:lnSpc>
                <a:spcPct val="127777"/>
              </a:lnSpc>
              <a:spcBef>
                <a:spcPts val="0"/>
              </a:spcBef>
              <a:spcAft>
                <a:spcPts val="0"/>
              </a:spcAft>
              <a:buClr>
                <a:srgbClr val="000000"/>
              </a:buClr>
              <a:buSzPts val="1800"/>
              <a:buFont typeface="Arial"/>
              <a:buNone/>
            </a:pPr>
            <a:r>
              <a:rPr lang="en-US" sz="1800" b="1" i="0" u="none" strike="noStrike" cap="none">
                <a:solidFill>
                  <a:srgbClr val="F8CA00"/>
                </a:solidFill>
                <a:latin typeface="Roboto Light"/>
                <a:ea typeface="Roboto Light"/>
                <a:cs typeface="Roboto Light"/>
                <a:sym typeface="Roboto Light"/>
              </a:rPr>
              <a:t>Web</a:t>
            </a:r>
            <a:endParaRPr sz="1800" b="0" i="0" u="none" strike="noStrike" cap="none">
              <a:solidFill>
                <a:srgbClr val="F8CA00"/>
              </a:solidFill>
              <a:latin typeface="Roboto Light"/>
              <a:ea typeface="Roboto Light"/>
              <a:cs typeface="Roboto Light"/>
              <a:sym typeface="Roboto Light"/>
            </a:endParaRPr>
          </a:p>
        </p:txBody>
      </p:sp>
      <p:sp>
        <p:nvSpPr>
          <p:cNvPr id="194" name="Google Shape;194;p19"/>
          <p:cNvSpPr txBox="1"/>
          <p:nvPr/>
        </p:nvSpPr>
        <p:spPr>
          <a:xfrm>
            <a:off x="5767191" y="3062233"/>
            <a:ext cx="771949" cy="371255"/>
          </a:xfrm>
          <a:prstGeom prst="rect">
            <a:avLst/>
          </a:prstGeom>
          <a:noFill/>
          <a:ln>
            <a:noFill/>
          </a:ln>
        </p:spPr>
        <p:txBody>
          <a:bodyPr spcFirstLastPara="1" wrap="square" lIns="91425" tIns="45700" rIns="91425" bIns="45700" anchor="t" anchorCtr="0">
            <a:spAutoFit/>
          </a:bodyPr>
          <a:lstStyle/>
          <a:p>
            <a:pPr marL="0" marR="0" lvl="0" indent="0" algn="l" rtl="0">
              <a:lnSpc>
                <a:spcPct val="127777"/>
              </a:lnSpc>
              <a:spcBef>
                <a:spcPts val="0"/>
              </a:spcBef>
              <a:spcAft>
                <a:spcPts val="0"/>
              </a:spcAft>
              <a:buClr>
                <a:srgbClr val="000000"/>
              </a:buClr>
              <a:buSzPts val="1800"/>
              <a:buFont typeface="Arial"/>
              <a:buNone/>
            </a:pPr>
            <a:r>
              <a:rPr lang="en-US" sz="1800" b="1" i="0" u="none" strike="noStrike" cap="none">
                <a:solidFill>
                  <a:srgbClr val="F8CA00"/>
                </a:solidFill>
                <a:latin typeface="Roboto Light"/>
                <a:ea typeface="Roboto Light"/>
                <a:cs typeface="Roboto Light"/>
                <a:sym typeface="Roboto Light"/>
              </a:rPr>
              <a:t>PDF</a:t>
            </a:r>
            <a:endParaRPr sz="1400" b="0" i="0" u="none" strike="noStrike" cap="none">
              <a:solidFill>
                <a:srgbClr val="000000"/>
              </a:solidFill>
              <a:latin typeface="Arial"/>
              <a:ea typeface="Arial"/>
              <a:cs typeface="Arial"/>
              <a:sym typeface="Arial"/>
            </a:endParaRPr>
          </a:p>
        </p:txBody>
      </p:sp>
      <p:grpSp>
        <p:nvGrpSpPr>
          <p:cNvPr id="195" name="Google Shape;195;p19"/>
          <p:cNvGrpSpPr/>
          <p:nvPr/>
        </p:nvGrpSpPr>
        <p:grpSpPr>
          <a:xfrm>
            <a:off x="7560168" y="2738119"/>
            <a:ext cx="430586" cy="633657"/>
            <a:chOff x="5003521" y="1819275"/>
            <a:chExt cx="2181225" cy="3209925"/>
          </a:xfrm>
        </p:grpSpPr>
        <p:sp>
          <p:nvSpPr>
            <p:cNvPr id="196" name="Google Shape;196;p19"/>
            <p:cNvSpPr/>
            <p:nvPr/>
          </p:nvSpPr>
          <p:spPr>
            <a:xfrm>
              <a:off x="5003521" y="1819275"/>
              <a:ext cx="2181225" cy="3209925"/>
            </a:xfrm>
            <a:custGeom>
              <a:avLst/>
              <a:gdLst/>
              <a:ahLst/>
              <a:cxnLst/>
              <a:rect l="l" t="t" r="r" b="b"/>
              <a:pathLst>
                <a:path w="2181225" h="3209925" extrusionOk="0">
                  <a:moveTo>
                    <a:pt x="2167842" y="706622"/>
                  </a:moveTo>
                  <a:lnTo>
                    <a:pt x="1478194" y="16964"/>
                  </a:lnTo>
                  <a:cubicBezTo>
                    <a:pt x="1467326" y="6106"/>
                    <a:pt x="1452601" y="0"/>
                    <a:pt x="1437237" y="0"/>
                  </a:cubicBezTo>
                  <a:lnTo>
                    <a:pt x="402755" y="0"/>
                  </a:lnTo>
                  <a:cubicBezTo>
                    <a:pt x="180670" y="0"/>
                    <a:pt x="0" y="180670"/>
                    <a:pt x="0" y="402755"/>
                  </a:cubicBezTo>
                  <a:lnTo>
                    <a:pt x="0" y="2816543"/>
                  </a:lnTo>
                  <a:cubicBezTo>
                    <a:pt x="0" y="3038627"/>
                    <a:pt x="180670" y="3219298"/>
                    <a:pt x="402755" y="3219298"/>
                  </a:cubicBezTo>
                  <a:lnTo>
                    <a:pt x="1092413" y="3219298"/>
                  </a:lnTo>
                  <a:cubicBezTo>
                    <a:pt x="1124398" y="3219298"/>
                    <a:pt x="1150344" y="3193352"/>
                    <a:pt x="1150344" y="3161367"/>
                  </a:cubicBezTo>
                  <a:cubicBezTo>
                    <a:pt x="1150344" y="3129382"/>
                    <a:pt x="1124407" y="3103436"/>
                    <a:pt x="1092413" y="3103436"/>
                  </a:cubicBezTo>
                  <a:lnTo>
                    <a:pt x="402755" y="3103436"/>
                  </a:lnTo>
                  <a:cubicBezTo>
                    <a:pt x="244554" y="3103436"/>
                    <a:pt x="115853" y="2974734"/>
                    <a:pt x="115853" y="2816533"/>
                  </a:cubicBezTo>
                  <a:lnTo>
                    <a:pt x="115853" y="402755"/>
                  </a:lnTo>
                  <a:cubicBezTo>
                    <a:pt x="115853" y="244554"/>
                    <a:pt x="244554" y="115853"/>
                    <a:pt x="402755" y="115853"/>
                  </a:cubicBezTo>
                  <a:lnTo>
                    <a:pt x="1413243" y="115853"/>
                  </a:lnTo>
                  <a:lnTo>
                    <a:pt x="2068954" y="771573"/>
                  </a:lnTo>
                  <a:lnTo>
                    <a:pt x="2068954" y="2126895"/>
                  </a:lnTo>
                  <a:cubicBezTo>
                    <a:pt x="2068954" y="2158880"/>
                    <a:pt x="2094890" y="2184826"/>
                    <a:pt x="2126885" y="2184826"/>
                  </a:cubicBezTo>
                  <a:cubicBezTo>
                    <a:pt x="2158870" y="2184826"/>
                    <a:pt x="2184816" y="2158889"/>
                    <a:pt x="2184816" y="2126895"/>
                  </a:cubicBezTo>
                  <a:lnTo>
                    <a:pt x="2184816" y="747579"/>
                  </a:lnTo>
                  <a:cubicBezTo>
                    <a:pt x="2184806" y="732215"/>
                    <a:pt x="2178711" y="717480"/>
                    <a:pt x="2167842" y="706622"/>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9"/>
            <p:cNvSpPr/>
            <p:nvPr/>
          </p:nvSpPr>
          <p:spPr>
            <a:xfrm>
              <a:off x="6382826" y="1819275"/>
              <a:ext cx="800100" cy="800100"/>
            </a:xfrm>
            <a:custGeom>
              <a:avLst/>
              <a:gdLst/>
              <a:ahLst/>
              <a:cxnLst/>
              <a:rect l="l" t="t" r="r" b="b"/>
              <a:pathLst>
                <a:path w="800100" h="800100" extrusionOk="0">
                  <a:moveTo>
                    <a:pt x="747579" y="689658"/>
                  </a:moveTo>
                  <a:lnTo>
                    <a:pt x="402755" y="689658"/>
                  </a:lnTo>
                  <a:cubicBezTo>
                    <a:pt x="244564" y="689658"/>
                    <a:pt x="115862" y="560956"/>
                    <a:pt x="115862" y="402755"/>
                  </a:cubicBezTo>
                  <a:lnTo>
                    <a:pt x="115862" y="57931"/>
                  </a:lnTo>
                  <a:cubicBezTo>
                    <a:pt x="115862" y="25937"/>
                    <a:pt x="89925" y="0"/>
                    <a:pt x="57931" y="0"/>
                  </a:cubicBezTo>
                  <a:cubicBezTo>
                    <a:pt x="25946" y="0"/>
                    <a:pt x="0" y="25937"/>
                    <a:pt x="0" y="57931"/>
                  </a:cubicBezTo>
                  <a:lnTo>
                    <a:pt x="0" y="402755"/>
                  </a:lnTo>
                  <a:cubicBezTo>
                    <a:pt x="0" y="624830"/>
                    <a:pt x="180670" y="805510"/>
                    <a:pt x="402745" y="805510"/>
                  </a:cubicBezTo>
                  <a:lnTo>
                    <a:pt x="747570" y="805510"/>
                  </a:lnTo>
                  <a:cubicBezTo>
                    <a:pt x="779554" y="805510"/>
                    <a:pt x="805501" y="779574"/>
                    <a:pt x="805501" y="747579"/>
                  </a:cubicBezTo>
                  <a:cubicBezTo>
                    <a:pt x="805501" y="715585"/>
                    <a:pt x="779564" y="689658"/>
                    <a:pt x="747579" y="689658"/>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9"/>
            <p:cNvSpPr/>
            <p:nvPr/>
          </p:nvSpPr>
          <p:spPr>
            <a:xfrm>
              <a:off x="5348345" y="3536518"/>
              <a:ext cx="1504950" cy="114300"/>
            </a:xfrm>
            <a:custGeom>
              <a:avLst/>
              <a:gdLst/>
              <a:ahLst/>
              <a:cxnLst/>
              <a:rect l="l" t="t" r="r" b="b"/>
              <a:pathLst>
                <a:path w="1504950" h="114300" extrusionOk="0">
                  <a:moveTo>
                    <a:pt x="1454477" y="0"/>
                  </a:moveTo>
                  <a:lnTo>
                    <a:pt x="57931" y="0"/>
                  </a:lnTo>
                  <a:cubicBezTo>
                    <a:pt x="25937" y="0"/>
                    <a:pt x="0" y="25937"/>
                    <a:pt x="0" y="57931"/>
                  </a:cubicBezTo>
                  <a:cubicBezTo>
                    <a:pt x="0" y="89926"/>
                    <a:pt x="25937" y="115862"/>
                    <a:pt x="57931" y="115862"/>
                  </a:cubicBezTo>
                  <a:lnTo>
                    <a:pt x="1454477" y="115862"/>
                  </a:lnTo>
                  <a:cubicBezTo>
                    <a:pt x="1486472" y="115862"/>
                    <a:pt x="1512408" y="89926"/>
                    <a:pt x="1512408" y="57931"/>
                  </a:cubicBezTo>
                  <a:cubicBezTo>
                    <a:pt x="1512408" y="25937"/>
                    <a:pt x="1486462" y="0"/>
                    <a:pt x="1454477"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9"/>
            <p:cNvSpPr/>
            <p:nvPr/>
          </p:nvSpPr>
          <p:spPr>
            <a:xfrm>
              <a:off x="5348345" y="3198581"/>
              <a:ext cx="1504950" cy="114300"/>
            </a:xfrm>
            <a:custGeom>
              <a:avLst/>
              <a:gdLst/>
              <a:ahLst/>
              <a:cxnLst/>
              <a:rect l="l" t="t" r="r" b="b"/>
              <a:pathLst>
                <a:path w="1504950" h="114300" extrusionOk="0">
                  <a:moveTo>
                    <a:pt x="1454477" y="0"/>
                  </a:moveTo>
                  <a:lnTo>
                    <a:pt x="57931" y="0"/>
                  </a:lnTo>
                  <a:cubicBezTo>
                    <a:pt x="25937" y="0"/>
                    <a:pt x="0" y="25936"/>
                    <a:pt x="0" y="57931"/>
                  </a:cubicBezTo>
                  <a:cubicBezTo>
                    <a:pt x="0" y="89925"/>
                    <a:pt x="25937" y="115862"/>
                    <a:pt x="57931" y="115862"/>
                  </a:cubicBezTo>
                  <a:lnTo>
                    <a:pt x="1454477" y="115862"/>
                  </a:lnTo>
                  <a:cubicBezTo>
                    <a:pt x="1486472" y="115862"/>
                    <a:pt x="1512408" y="89925"/>
                    <a:pt x="1512408" y="57931"/>
                  </a:cubicBezTo>
                  <a:cubicBezTo>
                    <a:pt x="1512408" y="25936"/>
                    <a:pt x="1486462" y="0"/>
                    <a:pt x="1454477"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19"/>
            <p:cNvSpPr/>
            <p:nvPr/>
          </p:nvSpPr>
          <p:spPr>
            <a:xfrm>
              <a:off x="5348345" y="2853757"/>
              <a:ext cx="1504950" cy="114300"/>
            </a:xfrm>
            <a:custGeom>
              <a:avLst/>
              <a:gdLst/>
              <a:ahLst/>
              <a:cxnLst/>
              <a:rect l="l" t="t" r="r" b="b"/>
              <a:pathLst>
                <a:path w="1504950" h="114300" extrusionOk="0">
                  <a:moveTo>
                    <a:pt x="1454477" y="0"/>
                  </a:moveTo>
                  <a:lnTo>
                    <a:pt x="57931" y="0"/>
                  </a:lnTo>
                  <a:cubicBezTo>
                    <a:pt x="25937" y="0"/>
                    <a:pt x="0" y="25937"/>
                    <a:pt x="0" y="57931"/>
                  </a:cubicBezTo>
                  <a:cubicBezTo>
                    <a:pt x="0" y="89925"/>
                    <a:pt x="25937" y="115862"/>
                    <a:pt x="57931" y="115862"/>
                  </a:cubicBezTo>
                  <a:lnTo>
                    <a:pt x="1454477" y="115862"/>
                  </a:lnTo>
                  <a:cubicBezTo>
                    <a:pt x="1486472" y="115862"/>
                    <a:pt x="1512408" y="89925"/>
                    <a:pt x="1512408" y="57931"/>
                  </a:cubicBezTo>
                  <a:cubicBezTo>
                    <a:pt x="1512408" y="25937"/>
                    <a:pt x="1486462" y="0"/>
                    <a:pt x="1454477"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19"/>
            <p:cNvSpPr/>
            <p:nvPr/>
          </p:nvSpPr>
          <p:spPr>
            <a:xfrm>
              <a:off x="5348345" y="2164099"/>
              <a:ext cx="800100" cy="114300"/>
            </a:xfrm>
            <a:custGeom>
              <a:avLst/>
              <a:gdLst/>
              <a:ahLst/>
              <a:cxnLst/>
              <a:rect l="l" t="t" r="r" b="b"/>
              <a:pathLst>
                <a:path w="800100" h="114300" extrusionOk="0">
                  <a:moveTo>
                    <a:pt x="747579" y="0"/>
                  </a:moveTo>
                  <a:lnTo>
                    <a:pt x="57931" y="0"/>
                  </a:lnTo>
                  <a:cubicBezTo>
                    <a:pt x="25937" y="0"/>
                    <a:pt x="0" y="25937"/>
                    <a:pt x="0" y="57931"/>
                  </a:cubicBezTo>
                  <a:cubicBezTo>
                    <a:pt x="0" y="89926"/>
                    <a:pt x="25937" y="115862"/>
                    <a:pt x="57931" y="115862"/>
                  </a:cubicBezTo>
                  <a:lnTo>
                    <a:pt x="747589" y="115862"/>
                  </a:lnTo>
                  <a:cubicBezTo>
                    <a:pt x="779574" y="115862"/>
                    <a:pt x="805520" y="89926"/>
                    <a:pt x="805520" y="57931"/>
                  </a:cubicBezTo>
                  <a:cubicBezTo>
                    <a:pt x="805510" y="25937"/>
                    <a:pt x="779564" y="0"/>
                    <a:pt x="747579"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19"/>
            <p:cNvSpPr/>
            <p:nvPr/>
          </p:nvSpPr>
          <p:spPr>
            <a:xfrm>
              <a:off x="5337315" y="4049601"/>
              <a:ext cx="419100" cy="590550"/>
            </a:xfrm>
            <a:custGeom>
              <a:avLst/>
              <a:gdLst/>
              <a:ahLst/>
              <a:cxnLst/>
              <a:rect l="l" t="t" r="r" b="b"/>
              <a:pathLst>
                <a:path w="419100" h="590550" extrusionOk="0">
                  <a:moveTo>
                    <a:pt x="406889" y="106890"/>
                  </a:moveTo>
                  <a:cubicBezTo>
                    <a:pt x="403441" y="79315"/>
                    <a:pt x="389649" y="58617"/>
                    <a:pt x="372408" y="44825"/>
                  </a:cubicBezTo>
                  <a:cubicBezTo>
                    <a:pt x="355168" y="27584"/>
                    <a:pt x="334480" y="17240"/>
                    <a:pt x="310344" y="10354"/>
                  </a:cubicBezTo>
                  <a:cubicBezTo>
                    <a:pt x="286207" y="3458"/>
                    <a:pt x="255165" y="0"/>
                    <a:pt x="213789" y="0"/>
                  </a:cubicBezTo>
                  <a:lnTo>
                    <a:pt x="82753" y="0"/>
                  </a:lnTo>
                  <a:cubicBezTo>
                    <a:pt x="55169" y="0"/>
                    <a:pt x="34481" y="6896"/>
                    <a:pt x="20688" y="20688"/>
                  </a:cubicBezTo>
                  <a:cubicBezTo>
                    <a:pt x="6896" y="34480"/>
                    <a:pt x="0" y="55169"/>
                    <a:pt x="0" y="86211"/>
                  </a:cubicBezTo>
                  <a:lnTo>
                    <a:pt x="0" y="506892"/>
                  </a:lnTo>
                  <a:cubicBezTo>
                    <a:pt x="0" y="531038"/>
                    <a:pt x="6896" y="551726"/>
                    <a:pt x="17240" y="568957"/>
                  </a:cubicBezTo>
                  <a:cubicBezTo>
                    <a:pt x="31042" y="582759"/>
                    <a:pt x="48273" y="593103"/>
                    <a:pt x="68971" y="593103"/>
                  </a:cubicBezTo>
                  <a:cubicBezTo>
                    <a:pt x="89659" y="593103"/>
                    <a:pt x="106899" y="586207"/>
                    <a:pt x="117243" y="568957"/>
                  </a:cubicBezTo>
                  <a:cubicBezTo>
                    <a:pt x="131035" y="555165"/>
                    <a:pt x="134484" y="534486"/>
                    <a:pt x="134484" y="506892"/>
                  </a:cubicBezTo>
                  <a:lnTo>
                    <a:pt x="134484" y="368960"/>
                  </a:lnTo>
                  <a:lnTo>
                    <a:pt x="210341" y="368960"/>
                  </a:lnTo>
                  <a:cubicBezTo>
                    <a:pt x="275863" y="368960"/>
                    <a:pt x="327574" y="351720"/>
                    <a:pt x="365512" y="320688"/>
                  </a:cubicBezTo>
                  <a:cubicBezTo>
                    <a:pt x="399993" y="289655"/>
                    <a:pt x="420681" y="241383"/>
                    <a:pt x="420681" y="182756"/>
                  </a:cubicBezTo>
                  <a:cubicBezTo>
                    <a:pt x="420691" y="155172"/>
                    <a:pt x="417233" y="127587"/>
                    <a:pt x="406889" y="106890"/>
                  </a:cubicBezTo>
                  <a:close/>
                  <a:moveTo>
                    <a:pt x="275854" y="220694"/>
                  </a:moveTo>
                  <a:cubicBezTo>
                    <a:pt x="268957" y="231048"/>
                    <a:pt x="258613" y="237935"/>
                    <a:pt x="248260" y="241383"/>
                  </a:cubicBezTo>
                  <a:cubicBezTo>
                    <a:pt x="234467" y="244831"/>
                    <a:pt x="213779" y="248279"/>
                    <a:pt x="193091" y="248279"/>
                  </a:cubicBezTo>
                  <a:lnTo>
                    <a:pt x="137922" y="248279"/>
                  </a:lnTo>
                  <a:lnTo>
                    <a:pt x="137922" y="117243"/>
                  </a:lnTo>
                  <a:lnTo>
                    <a:pt x="189652" y="117243"/>
                  </a:lnTo>
                  <a:cubicBezTo>
                    <a:pt x="241373" y="117243"/>
                    <a:pt x="258613" y="127587"/>
                    <a:pt x="268957" y="134484"/>
                  </a:cubicBezTo>
                  <a:cubicBezTo>
                    <a:pt x="279302" y="144828"/>
                    <a:pt x="282750" y="162068"/>
                    <a:pt x="282750" y="182756"/>
                  </a:cubicBezTo>
                  <a:cubicBezTo>
                    <a:pt x="286198" y="196568"/>
                    <a:pt x="282750" y="210360"/>
                    <a:pt x="275854" y="220694"/>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19"/>
            <p:cNvSpPr/>
            <p:nvPr/>
          </p:nvSpPr>
          <p:spPr>
            <a:xfrm>
              <a:off x="5882135" y="4049611"/>
              <a:ext cx="457200" cy="571500"/>
            </a:xfrm>
            <a:custGeom>
              <a:avLst/>
              <a:gdLst/>
              <a:ahLst/>
              <a:cxnLst/>
              <a:rect l="l" t="t" r="r" b="b"/>
              <a:pathLst>
                <a:path w="457200" h="571500" extrusionOk="0">
                  <a:moveTo>
                    <a:pt x="379314" y="55169"/>
                  </a:moveTo>
                  <a:cubicBezTo>
                    <a:pt x="362074" y="31032"/>
                    <a:pt x="337928" y="17240"/>
                    <a:pt x="310344" y="10354"/>
                  </a:cubicBezTo>
                  <a:cubicBezTo>
                    <a:pt x="282750" y="3457"/>
                    <a:pt x="251727" y="0"/>
                    <a:pt x="217246" y="0"/>
                  </a:cubicBezTo>
                  <a:lnTo>
                    <a:pt x="82763" y="0"/>
                  </a:lnTo>
                  <a:cubicBezTo>
                    <a:pt x="55169" y="0"/>
                    <a:pt x="34490" y="6896"/>
                    <a:pt x="20688" y="20688"/>
                  </a:cubicBezTo>
                  <a:cubicBezTo>
                    <a:pt x="6896" y="34480"/>
                    <a:pt x="0" y="55169"/>
                    <a:pt x="0" y="82753"/>
                  </a:cubicBezTo>
                  <a:lnTo>
                    <a:pt x="0" y="482755"/>
                  </a:lnTo>
                  <a:cubicBezTo>
                    <a:pt x="0" y="503444"/>
                    <a:pt x="0" y="517236"/>
                    <a:pt x="3448" y="531028"/>
                  </a:cubicBezTo>
                  <a:cubicBezTo>
                    <a:pt x="6896" y="544821"/>
                    <a:pt x="17240" y="558613"/>
                    <a:pt x="31032" y="565509"/>
                  </a:cubicBezTo>
                  <a:cubicBezTo>
                    <a:pt x="44825" y="572395"/>
                    <a:pt x="58626" y="575853"/>
                    <a:pt x="82763" y="575853"/>
                  </a:cubicBezTo>
                  <a:lnTo>
                    <a:pt x="217246" y="575853"/>
                  </a:lnTo>
                  <a:cubicBezTo>
                    <a:pt x="241383" y="575853"/>
                    <a:pt x="262071" y="575853"/>
                    <a:pt x="282759" y="572405"/>
                  </a:cubicBezTo>
                  <a:cubicBezTo>
                    <a:pt x="303447" y="568957"/>
                    <a:pt x="320697" y="562061"/>
                    <a:pt x="337928" y="555165"/>
                  </a:cubicBezTo>
                  <a:cubicBezTo>
                    <a:pt x="355168" y="544821"/>
                    <a:pt x="372409" y="534486"/>
                    <a:pt x="386201" y="520684"/>
                  </a:cubicBezTo>
                  <a:cubicBezTo>
                    <a:pt x="403441" y="503453"/>
                    <a:pt x="420681" y="482755"/>
                    <a:pt x="431025" y="458619"/>
                  </a:cubicBezTo>
                  <a:cubicBezTo>
                    <a:pt x="441369" y="434483"/>
                    <a:pt x="451714" y="410346"/>
                    <a:pt x="458610" y="382762"/>
                  </a:cubicBezTo>
                  <a:cubicBezTo>
                    <a:pt x="465506" y="355178"/>
                    <a:pt x="465506" y="324145"/>
                    <a:pt x="465506" y="289665"/>
                  </a:cubicBezTo>
                  <a:cubicBezTo>
                    <a:pt x="465515" y="186195"/>
                    <a:pt x="437931" y="106880"/>
                    <a:pt x="379314" y="55169"/>
                  </a:cubicBezTo>
                  <a:close/>
                  <a:moveTo>
                    <a:pt x="286207" y="434483"/>
                  </a:moveTo>
                  <a:cubicBezTo>
                    <a:pt x="279311" y="441369"/>
                    <a:pt x="272415" y="444827"/>
                    <a:pt x="265519" y="448275"/>
                  </a:cubicBezTo>
                  <a:cubicBezTo>
                    <a:pt x="255175" y="451723"/>
                    <a:pt x="248279" y="455171"/>
                    <a:pt x="241383" y="455171"/>
                  </a:cubicBezTo>
                  <a:cubicBezTo>
                    <a:pt x="231038" y="455171"/>
                    <a:pt x="220694" y="455171"/>
                    <a:pt x="203454" y="455171"/>
                  </a:cubicBezTo>
                  <a:lnTo>
                    <a:pt x="141380" y="455171"/>
                  </a:lnTo>
                  <a:lnTo>
                    <a:pt x="141380" y="120691"/>
                  </a:lnTo>
                  <a:lnTo>
                    <a:pt x="193110" y="120691"/>
                  </a:lnTo>
                  <a:cubicBezTo>
                    <a:pt x="224142" y="120691"/>
                    <a:pt x="248279" y="124130"/>
                    <a:pt x="268967" y="131035"/>
                  </a:cubicBezTo>
                  <a:cubicBezTo>
                    <a:pt x="286207" y="137931"/>
                    <a:pt x="303447" y="151724"/>
                    <a:pt x="313792" y="175860"/>
                  </a:cubicBezTo>
                  <a:cubicBezTo>
                    <a:pt x="324136" y="196558"/>
                    <a:pt x="331032" y="234486"/>
                    <a:pt x="331032" y="286207"/>
                  </a:cubicBezTo>
                  <a:cubicBezTo>
                    <a:pt x="331032" y="358626"/>
                    <a:pt x="317240" y="406898"/>
                    <a:pt x="286207" y="434483"/>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19"/>
            <p:cNvSpPr/>
            <p:nvPr/>
          </p:nvSpPr>
          <p:spPr>
            <a:xfrm>
              <a:off x="6478676" y="4049601"/>
              <a:ext cx="381000" cy="581025"/>
            </a:xfrm>
            <a:custGeom>
              <a:avLst/>
              <a:gdLst/>
              <a:ahLst/>
              <a:cxnLst/>
              <a:rect l="l" t="t" r="r" b="b"/>
              <a:pathLst>
                <a:path w="381000" h="581025" extrusionOk="0">
                  <a:moveTo>
                    <a:pt x="386210" y="55178"/>
                  </a:moveTo>
                  <a:cubicBezTo>
                    <a:pt x="386210" y="37938"/>
                    <a:pt x="379314" y="24146"/>
                    <a:pt x="368970" y="13792"/>
                  </a:cubicBezTo>
                  <a:cubicBezTo>
                    <a:pt x="358626" y="3448"/>
                    <a:pt x="341376" y="0"/>
                    <a:pt x="320697" y="0"/>
                  </a:cubicBezTo>
                  <a:lnTo>
                    <a:pt x="79315" y="0"/>
                  </a:lnTo>
                  <a:cubicBezTo>
                    <a:pt x="62074" y="0"/>
                    <a:pt x="48282" y="3448"/>
                    <a:pt x="34490" y="10354"/>
                  </a:cubicBezTo>
                  <a:cubicBezTo>
                    <a:pt x="20688" y="17240"/>
                    <a:pt x="10354" y="27584"/>
                    <a:pt x="6896" y="41386"/>
                  </a:cubicBezTo>
                  <a:cubicBezTo>
                    <a:pt x="0" y="55178"/>
                    <a:pt x="0" y="68971"/>
                    <a:pt x="0" y="86211"/>
                  </a:cubicBezTo>
                  <a:lnTo>
                    <a:pt x="0" y="503453"/>
                  </a:lnTo>
                  <a:cubicBezTo>
                    <a:pt x="0" y="531038"/>
                    <a:pt x="6896" y="551726"/>
                    <a:pt x="17240" y="565518"/>
                  </a:cubicBezTo>
                  <a:cubicBezTo>
                    <a:pt x="31033" y="579311"/>
                    <a:pt x="48273" y="589655"/>
                    <a:pt x="68961" y="589655"/>
                  </a:cubicBezTo>
                  <a:cubicBezTo>
                    <a:pt x="89649" y="589655"/>
                    <a:pt x="106899" y="582768"/>
                    <a:pt x="117234" y="565518"/>
                  </a:cubicBezTo>
                  <a:cubicBezTo>
                    <a:pt x="131026" y="551726"/>
                    <a:pt x="134474" y="531038"/>
                    <a:pt x="134474" y="503453"/>
                  </a:cubicBezTo>
                  <a:lnTo>
                    <a:pt x="134474" y="341376"/>
                  </a:lnTo>
                  <a:lnTo>
                    <a:pt x="286198" y="341376"/>
                  </a:lnTo>
                  <a:cubicBezTo>
                    <a:pt x="306886" y="341376"/>
                    <a:pt x="320678" y="334480"/>
                    <a:pt x="334470" y="324136"/>
                  </a:cubicBezTo>
                  <a:cubicBezTo>
                    <a:pt x="344815" y="313782"/>
                    <a:pt x="351711" y="299990"/>
                    <a:pt x="351711" y="282750"/>
                  </a:cubicBezTo>
                  <a:cubicBezTo>
                    <a:pt x="351711" y="265519"/>
                    <a:pt x="344815" y="251717"/>
                    <a:pt x="334470" y="241373"/>
                  </a:cubicBezTo>
                  <a:cubicBezTo>
                    <a:pt x="324117" y="231029"/>
                    <a:pt x="306876" y="224133"/>
                    <a:pt x="286198" y="224133"/>
                  </a:cubicBezTo>
                  <a:lnTo>
                    <a:pt x="134474" y="224133"/>
                  </a:lnTo>
                  <a:lnTo>
                    <a:pt x="134474" y="120691"/>
                  </a:lnTo>
                  <a:lnTo>
                    <a:pt x="320688" y="120691"/>
                  </a:lnTo>
                  <a:lnTo>
                    <a:pt x="320688" y="117262"/>
                  </a:lnTo>
                  <a:lnTo>
                    <a:pt x="320678" y="117262"/>
                  </a:lnTo>
                  <a:cubicBezTo>
                    <a:pt x="341367" y="117262"/>
                    <a:pt x="358607" y="110366"/>
                    <a:pt x="368951" y="100022"/>
                  </a:cubicBezTo>
                  <a:cubicBezTo>
                    <a:pt x="379314" y="89668"/>
                    <a:pt x="386210" y="75857"/>
                    <a:pt x="386210" y="55178"/>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5" name="Google Shape;205;p19"/>
          <p:cNvSpPr/>
          <p:nvPr/>
        </p:nvSpPr>
        <p:spPr>
          <a:xfrm>
            <a:off x="4513279" y="2738119"/>
            <a:ext cx="532332" cy="532332"/>
          </a:xfrm>
          <a:custGeom>
            <a:avLst/>
            <a:gdLst/>
            <a:ahLst/>
            <a:cxnLst/>
            <a:rect l="l" t="t" r="r" b="b"/>
            <a:pathLst>
              <a:path w="4876800" h="4876800" extrusionOk="0">
                <a:moveTo>
                  <a:pt x="4165615" y="715161"/>
                </a:moveTo>
                <a:cubicBezTo>
                  <a:pt x="3212162" y="-238311"/>
                  <a:pt x="1668769" y="-238463"/>
                  <a:pt x="715164" y="715161"/>
                </a:cubicBezTo>
                <a:cubicBezTo>
                  <a:pt x="-238317" y="1668632"/>
                  <a:pt x="-238460" y="3212006"/>
                  <a:pt x="715164" y="4165621"/>
                </a:cubicBezTo>
                <a:cubicBezTo>
                  <a:pt x="1668617" y="5119093"/>
                  <a:pt x="3212010" y="5119236"/>
                  <a:pt x="4165615" y="4165621"/>
                </a:cubicBezTo>
                <a:cubicBezTo>
                  <a:pt x="5119096" y="3212149"/>
                  <a:pt x="5119230" y="1668775"/>
                  <a:pt x="4165615" y="715161"/>
                </a:cubicBezTo>
                <a:close/>
                <a:moveTo>
                  <a:pt x="4063640" y="3817825"/>
                </a:moveTo>
                <a:cubicBezTo>
                  <a:pt x="3949645" y="3715888"/>
                  <a:pt x="3827706" y="3625677"/>
                  <a:pt x="3699175" y="3547934"/>
                </a:cubicBezTo>
                <a:cubicBezTo>
                  <a:pt x="3784129" y="3254478"/>
                  <a:pt x="3834459" y="2931552"/>
                  <a:pt x="3846356" y="2595872"/>
                </a:cubicBezTo>
                <a:lnTo>
                  <a:pt x="4563674" y="2595872"/>
                </a:lnTo>
                <a:cubicBezTo>
                  <a:pt x="4531242" y="3048338"/>
                  <a:pt x="4357391" y="3472782"/>
                  <a:pt x="4063640" y="3817825"/>
                </a:cubicBezTo>
                <a:close/>
                <a:moveTo>
                  <a:pt x="317096" y="2595872"/>
                </a:moveTo>
                <a:lnTo>
                  <a:pt x="1034414" y="2595872"/>
                </a:lnTo>
                <a:cubicBezTo>
                  <a:pt x="1046311" y="2931552"/>
                  <a:pt x="1096641" y="3254478"/>
                  <a:pt x="1181594" y="3547934"/>
                </a:cubicBezTo>
                <a:cubicBezTo>
                  <a:pt x="1053064" y="3625677"/>
                  <a:pt x="931125" y="3715888"/>
                  <a:pt x="817130" y="3817825"/>
                </a:cubicBezTo>
                <a:cubicBezTo>
                  <a:pt x="523379" y="3472782"/>
                  <a:pt x="349538" y="3048338"/>
                  <a:pt x="317096" y="2595872"/>
                </a:cubicBezTo>
                <a:close/>
                <a:moveTo>
                  <a:pt x="817139" y="1062957"/>
                </a:moveTo>
                <a:cubicBezTo>
                  <a:pt x="931134" y="1164893"/>
                  <a:pt x="1053073" y="1255105"/>
                  <a:pt x="1181604" y="1332848"/>
                </a:cubicBezTo>
                <a:cubicBezTo>
                  <a:pt x="1096650" y="1626303"/>
                  <a:pt x="1046320" y="1949229"/>
                  <a:pt x="1034423" y="2284909"/>
                </a:cubicBezTo>
                <a:lnTo>
                  <a:pt x="317096" y="2284909"/>
                </a:lnTo>
                <a:cubicBezTo>
                  <a:pt x="349538" y="1832453"/>
                  <a:pt x="523379" y="1408009"/>
                  <a:pt x="817139" y="1062957"/>
                </a:cubicBezTo>
                <a:close/>
                <a:moveTo>
                  <a:pt x="2284913" y="1364985"/>
                </a:moveTo>
                <a:cubicBezTo>
                  <a:pt x="2031339" y="1346849"/>
                  <a:pt x="1786841" y="1284394"/>
                  <a:pt x="1560175" y="1181362"/>
                </a:cubicBezTo>
                <a:cubicBezTo>
                  <a:pt x="1692001" y="841900"/>
                  <a:pt x="1935022" y="434754"/>
                  <a:pt x="2284913" y="333856"/>
                </a:cubicBezTo>
                <a:close/>
                <a:moveTo>
                  <a:pt x="2284913" y="1676529"/>
                </a:moveTo>
                <a:lnTo>
                  <a:pt x="2284913" y="2284919"/>
                </a:lnTo>
                <a:lnTo>
                  <a:pt x="1345510" y="2284919"/>
                </a:lnTo>
                <a:cubicBezTo>
                  <a:pt x="1356273" y="2000960"/>
                  <a:pt x="1396507" y="1728288"/>
                  <a:pt x="1463420" y="1478799"/>
                </a:cubicBezTo>
                <a:cubicBezTo>
                  <a:pt x="1721004" y="1591404"/>
                  <a:pt x="1998030" y="1658650"/>
                  <a:pt x="2284913" y="1676529"/>
                </a:cubicBezTo>
                <a:close/>
                <a:moveTo>
                  <a:pt x="2284913" y="2595872"/>
                </a:moveTo>
                <a:lnTo>
                  <a:pt x="2284913" y="3204262"/>
                </a:lnTo>
                <a:cubicBezTo>
                  <a:pt x="1998030" y="3222141"/>
                  <a:pt x="1721004" y="3289388"/>
                  <a:pt x="1463420" y="3401992"/>
                </a:cubicBezTo>
                <a:cubicBezTo>
                  <a:pt x="1396507" y="3152504"/>
                  <a:pt x="1356273" y="2879831"/>
                  <a:pt x="1345510" y="2595872"/>
                </a:cubicBezTo>
                <a:close/>
                <a:moveTo>
                  <a:pt x="2284913" y="3515806"/>
                </a:moveTo>
                <a:lnTo>
                  <a:pt x="2284913" y="4546926"/>
                </a:lnTo>
                <a:cubicBezTo>
                  <a:pt x="1935041" y="4446027"/>
                  <a:pt x="1692020" y="4038929"/>
                  <a:pt x="1560175" y="3699429"/>
                </a:cubicBezTo>
                <a:cubicBezTo>
                  <a:pt x="1786841" y="3596397"/>
                  <a:pt x="2031339" y="3533942"/>
                  <a:pt x="2284913" y="3515806"/>
                </a:cubicBezTo>
                <a:close/>
                <a:moveTo>
                  <a:pt x="2595866" y="3515806"/>
                </a:moveTo>
                <a:cubicBezTo>
                  <a:pt x="2849441" y="3533942"/>
                  <a:pt x="3093938" y="3596397"/>
                  <a:pt x="3320604" y="3699429"/>
                </a:cubicBezTo>
                <a:cubicBezTo>
                  <a:pt x="3188769" y="4038900"/>
                  <a:pt x="2945758" y="4446027"/>
                  <a:pt x="2595866" y="4546926"/>
                </a:cubicBezTo>
                <a:close/>
                <a:moveTo>
                  <a:pt x="2595866" y="3204262"/>
                </a:moveTo>
                <a:lnTo>
                  <a:pt x="2595866" y="2595872"/>
                </a:lnTo>
                <a:lnTo>
                  <a:pt x="3535269" y="2595872"/>
                </a:lnTo>
                <a:cubicBezTo>
                  <a:pt x="3524506" y="2879831"/>
                  <a:pt x="3484273" y="3152504"/>
                  <a:pt x="3417360" y="3401992"/>
                </a:cubicBezTo>
                <a:cubicBezTo>
                  <a:pt x="3159775" y="3289388"/>
                  <a:pt x="2882750" y="3222141"/>
                  <a:pt x="2595866" y="3204262"/>
                </a:cubicBezTo>
                <a:close/>
                <a:moveTo>
                  <a:pt x="2595866" y="2284919"/>
                </a:moveTo>
                <a:lnTo>
                  <a:pt x="2595866" y="1676529"/>
                </a:lnTo>
                <a:cubicBezTo>
                  <a:pt x="2882750" y="1658650"/>
                  <a:pt x="3159775" y="1591404"/>
                  <a:pt x="3417360" y="1478799"/>
                </a:cubicBezTo>
                <a:cubicBezTo>
                  <a:pt x="3484273" y="1728288"/>
                  <a:pt x="3524506" y="2000960"/>
                  <a:pt x="3535269" y="2284919"/>
                </a:cubicBezTo>
                <a:close/>
                <a:moveTo>
                  <a:pt x="2595866" y="1364985"/>
                </a:moveTo>
                <a:lnTo>
                  <a:pt x="2595866" y="333866"/>
                </a:lnTo>
                <a:cubicBezTo>
                  <a:pt x="2945758" y="434764"/>
                  <a:pt x="3188778" y="841910"/>
                  <a:pt x="3320604" y="1181372"/>
                </a:cubicBezTo>
                <a:cubicBezTo>
                  <a:pt x="3093938" y="1284394"/>
                  <a:pt x="2849441" y="1346849"/>
                  <a:pt x="2595866" y="1364985"/>
                </a:cubicBezTo>
                <a:close/>
                <a:moveTo>
                  <a:pt x="3294239" y="489094"/>
                </a:moveTo>
                <a:cubicBezTo>
                  <a:pt x="3493264" y="576248"/>
                  <a:pt x="3678944" y="694425"/>
                  <a:pt x="3845394" y="841053"/>
                </a:cubicBezTo>
                <a:cubicBezTo>
                  <a:pt x="3766165" y="910909"/>
                  <a:pt x="3682564" y="974250"/>
                  <a:pt x="3595267" y="1030896"/>
                </a:cubicBezTo>
                <a:cubicBezTo>
                  <a:pt x="3517743" y="838948"/>
                  <a:pt x="3418712" y="652410"/>
                  <a:pt x="3294239" y="489094"/>
                </a:cubicBezTo>
                <a:close/>
                <a:moveTo>
                  <a:pt x="1285502" y="1030896"/>
                </a:moveTo>
                <a:cubicBezTo>
                  <a:pt x="1198206" y="974250"/>
                  <a:pt x="1114614" y="910909"/>
                  <a:pt x="1035376" y="841053"/>
                </a:cubicBezTo>
                <a:cubicBezTo>
                  <a:pt x="1201825" y="694425"/>
                  <a:pt x="1387506" y="576248"/>
                  <a:pt x="1586531" y="489094"/>
                </a:cubicBezTo>
                <a:cubicBezTo>
                  <a:pt x="1462058" y="652429"/>
                  <a:pt x="1363026" y="838967"/>
                  <a:pt x="1285502" y="1030896"/>
                </a:cubicBezTo>
                <a:close/>
                <a:moveTo>
                  <a:pt x="1285512" y="3849895"/>
                </a:moveTo>
                <a:cubicBezTo>
                  <a:pt x="1363026" y="4041834"/>
                  <a:pt x="1462077" y="4228381"/>
                  <a:pt x="1586540" y="4391697"/>
                </a:cubicBezTo>
                <a:cubicBezTo>
                  <a:pt x="1387515" y="4304543"/>
                  <a:pt x="1201835" y="4186366"/>
                  <a:pt x="1035385" y="4039738"/>
                </a:cubicBezTo>
                <a:cubicBezTo>
                  <a:pt x="1114614" y="3969882"/>
                  <a:pt x="1198215" y="3906541"/>
                  <a:pt x="1285512" y="3849895"/>
                </a:cubicBezTo>
                <a:close/>
                <a:moveTo>
                  <a:pt x="3595267" y="3849895"/>
                </a:moveTo>
                <a:cubicBezTo>
                  <a:pt x="3682564" y="3906541"/>
                  <a:pt x="3766165" y="3969882"/>
                  <a:pt x="3845394" y="4039729"/>
                </a:cubicBezTo>
                <a:cubicBezTo>
                  <a:pt x="3678944" y="4186357"/>
                  <a:pt x="3493264" y="4304534"/>
                  <a:pt x="3294239" y="4391687"/>
                </a:cubicBezTo>
                <a:cubicBezTo>
                  <a:pt x="3418702" y="4228391"/>
                  <a:pt x="3517743" y="4041843"/>
                  <a:pt x="3595267" y="3849895"/>
                </a:cubicBezTo>
                <a:close/>
                <a:moveTo>
                  <a:pt x="3846365" y="2284919"/>
                </a:moveTo>
                <a:cubicBezTo>
                  <a:pt x="3834469" y="1949239"/>
                  <a:pt x="3784139" y="1626303"/>
                  <a:pt x="3699185" y="1332857"/>
                </a:cubicBezTo>
                <a:cubicBezTo>
                  <a:pt x="3827715" y="1255114"/>
                  <a:pt x="3949645" y="1164903"/>
                  <a:pt x="4063650" y="1062966"/>
                </a:cubicBezTo>
                <a:cubicBezTo>
                  <a:pt x="4357401" y="1408009"/>
                  <a:pt x="4531242" y="1832453"/>
                  <a:pt x="4563684" y="2284919"/>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6" name="Google Shape;206;p19"/>
          <p:cNvGrpSpPr/>
          <p:nvPr/>
        </p:nvGrpSpPr>
        <p:grpSpPr>
          <a:xfrm>
            <a:off x="10248697" y="2809561"/>
            <a:ext cx="354416" cy="632269"/>
            <a:chOff x="2843212" y="176212"/>
            <a:chExt cx="3646680" cy="6505575"/>
          </a:xfrm>
        </p:grpSpPr>
        <p:sp>
          <p:nvSpPr>
            <p:cNvPr id="207" name="Google Shape;207;p19"/>
            <p:cNvSpPr/>
            <p:nvPr/>
          </p:nvSpPr>
          <p:spPr>
            <a:xfrm>
              <a:off x="3841146" y="836707"/>
              <a:ext cx="254124" cy="241418"/>
            </a:xfrm>
            <a:custGeom>
              <a:avLst/>
              <a:gdLst/>
              <a:ahLst/>
              <a:cxnLst/>
              <a:rect l="l" t="t" r="r" b="b"/>
              <a:pathLst>
                <a:path w="254124" h="241417" extrusionOk="0">
                  <a:moveTo>
                    <a:pt x="127062" y="253955"/>
                  </a:moveTo>
                  <a:cubicBezTo>
                    <a:pt x="118822" y="253955"/>
                    <a:pt x="110435" y="253211"/>
                    <a:pt x="102294" y="251573"/>
                  </a:cubicBezTo>
                  <a:cubicBezTo>
                    <a:pt x="94154" y="249884"/>
                    <a:pt x="86163" y="247502"/>
                    <a:pt x="78420" y="244325"/>
                  </a:cubicBezTo>
                  <a:cubicBezTo>
                    <a:pt x="70777" y="241149"/>
                    <a:pt x="63432" y="237178"/>
                    <a:pt x="56532" y="232612"/>
                  </a:cubicBezTo>
                  <a:cubicBezTo>
                    <a:pt x="49583" y="227947"/>
                    <a:pt x="43082" y="222735"/>
                    <a:pt x="37225" y="216878"/>
                  </a:cubicBezTo>
                  <a:cubicBezTo>
                    <a:pt x="31368" y="210872"/>
                    <a:pt x="26057" y="204420"/>
                    <a:pt x="21491" y="197571"/>
                  </a:cubicBezTo>
                  <a:cubicBezTo>
                    <a:pt x="16925" y="190573"/>
                    <a:pt x="12954" y="183176"/>
                    <a:pt x="9777" y="175583"/>
                  </a:cubicBezTo>
                  <a:cubicBezTo>
                    <a:pt x="6601" y="167939"/>
                    <a:pt x="4070" y="159948"/>
                    <a:pt x="2531" y="151809"/>
                  </a:cubicBezTo>
                  <a:cubicBezTo>
                    <a:pt x="893" y="143570"/>
                    <a:pt x="0" y="135280"/>
                    <a:pt x="0" y="127042"/>
                  </a:cubicBezTo>
                  <a:cubicBezTo>
                    <a:pt x="0" y="118653"/>
                    <a:pt x="893" y="110414"/>
                    <a:pt x="2531" y="102125"/>
                  </a:cubicBezTo>
                  <a:cubicBezTo>
                    <a:pt x="4070" y="93985"/>
                    <a:pt x="6601" y="85994"/>
                    <a:pt x="9777" y="78350"/>
                  </a:cubicBezTo>
                  <a:cubicBezTo>
                    <a:pt x="12954" y="70757"/>
                    <a:pt x="16925" y="63362"/>
                    <a:pt x="21491" y="56413"/>
                  </a:cubicBezTo>
                  <a:cubicBezTo>
                    <a:pt x="26057" y="49514"/>
                    <a:pt x="31368" y="42913"/>
                    <a:pt x="37225" y="37055"/>
                  </a:cubicBezTo>
                  <a:cubicBezTo>
                    <a:pt x="43082" y="31248"/>
                    <a:pt x="49583" y="25888"/>
                    <a:pt x="56532" y="21322"/>
                  </a:cubicBezTo>
                  <a:cubicBezTo>
                    <a:pt x="63432" y="16756"/>
                    <a:pt x="70777" y="12785"/>
                    <a:pt x="78420" y="9608"/>
                  </a:cubicBezTo>
                  <a:cubicBezTo>
                    <a:pt x="86163" y="6432"/>
                    <a:pt x="94154" y="4050"/>
                    <a:pt x="102294" y="2412"/>
                  </a:cubicBezTo>
                  <a:cubicBezTo>
                    <a:pt x="143589" y="-5878"/>
                    <a:pt x="187416" y="7573"/>
                    <a:pt x="216899" y="37055"/>
                  </a:cubicBezTo>
                  <a:cubicBezTo>
                    <a:pt x="222755" y="42913"/>
                    <a:pt x="228066" y="49514"/>
                    <a:pt x="232633" y="56413"/>
                  </a:cubicBezTo>
                  <a:cubicBezTo>
                    <a:pt x="237248" y="63362"/>
                    <a:pt x="241169" y="70757"/>
                    <a:pt x="244345" y="78350"/>
                  </a:cubicBezTo>
                  <a:cubicBezTo>
                    <a:pt x="247522" y="85994"/>
                    <a:pt x="249954" y="93985"/>
                    <a:pt x="251592" y="102125"/>
                  </a:cubicBezTo>
                  <a:cubicBezTo>
                    <a:pt x="253231" y="110414"/>
                    <a:pt x="254124" y="118653"/>
                    <a:pt x="254124" y="127042"/>
                  </a:cubicBezTo>
                  <a:cubicBezTo>
                    <a:pt x="254124" y="135280"/>
                    <a:pt x="253231" y="143570"/>
                    <a:pt x="251592" y="151809"/>
                  </a:cubicBezTo>
                  <a:cubicBezTo>
                    <a:pt x="249954" y="159948"/>
                    <a:pt x="247522" y="167939"/>
                    <a:pt x="244345" y="175583"/>
                  </a:cubicBezTo>
                  <a:cubicBezTo>
                    <a:pt x="241169" y="183176"/>
                    <a:pt x="237248" y="190573"/>
                    <a:pt x="232633" y="197571"/>
                  </a:cubicBezTo>
                  <a:cubicBezTo>
                    <a:pt x="228066" y="204420"/>
                    <a:pt x="222755" y="210872"/>
                    <a:pt x="216899" y="216878"/>
                  </a:cubicBezTo>
                  <a:cubicBezTo>
                    <a:pt x="193273" y="240504"/>
                    <a:pt x="160465" y="253955"/>
                    <a:pt x="127062" y="253955"/>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19"/>
            <p:cNvSpPr/>
            <p:nvPr/>
          </p:nvSpPr>
          <p:spPr>
            <a:xfrm>
              <a:off x="2843212" y="176212"/>
              <a:ext cx="3646680" cy="6505575"/>
            </a:xfrm>
            <a:custGeom>
              <a:avLst/>
              <a:gdLst/>
              <a:ahLst/>
              <a:cxnLst/>
              <a:rect l="l" t="t" r="r" b="b"/>
              <a:pathLst>
                <a:path w="3646679" h="6505575" extrusionOk="0">
                  <a:moveTo>
                    <a:pt x="3075346" y="0"/>
                  </a:moveTo>
                  <a:lnTo>
                    <a:pt x="576147" y="0"/>
                  </a:lnTo>
                  <a:cubicBezTo>
                    <a:pt x="258492" y="0"/>
                    <a:pt x="0" y="258442"/>
                    <a:pt x="0" y="576147"/>
                  </a:cubicBezTo>
                  <a:lnTo>
                    <a:pt x="0" y="5929425"/>
                  </a:lnTo>
                  <a:cubicBezTo>
                    <a:pt x="0" y="6247131"/>
                    <a:pt x="258492" y="6505575"/>
                    <a:pt x="576147" y="6505575"/>
                  </a:cubicBezTo>
                  <a:lnTo>
                    <a:pt x="3075346" y="6505575"/>
                  </a:lnTo>
                  <a:cubicBezTo>
                    <a:pt x="3393001" y="6505575"/>
                    <a:pt x="3651495" y="6247131"/>
                    <a:pt x="3651495" y="5929425"/>
                  </a:cubicBezTo>
                  <a:lnTo>
                    <a:pt x="3651495" y="576147"/>
                  </a:lnTo>
                  <a:cubicBezTo>
                    <a:pt x="3651495" y="258442"/>
                    <a:pt x="3393001" y="0"/>
                    <a:pt x="3075346" y="0"/>
                  </a:cubicBezTo>
                  <a:close/>
                  <a:moveTo>
                    <a:pt x="576147" y="254124"/>
                  </a:moveTo>
                  <a:lnTo>
                    <a:pt x="3075346" y="254124"/>
                  </a:lnTo>
                  <a:cubicBezTo>
                    <a:pt x="3252889" y="254124"/>
                    <a:pt x="3397371" y="398608"/>
                    <a:pt x="3397371" y="576147"/>
                  </a:cubicBezTo>
                  <a:lnTo>
                    <a:pt x="3397371" y="660425"/>
                  </a:lnTo>
                  <a:lnTo>
                    <a:pt x="1732605" y="660425"/>
                  </a:lnTo>
                  <a:cubicBezTo>
                    <a:pt x="1662429" y="660425"/>
                    <a:pt x="1605543" y="717304"/>
                    <a:pt x="1605543" y="787487"/>
                  </a:cubicBezTo>
                  <a:cubicBezTo>
                    <a:pt x="1605543" y="857619"/>
                    <a:pt x="1662429" y="914549"/>
                    <a:pt x="1732605" y="914549"/>
                  </a:cubicBezTo>
                  <a:lnTo>
                    <a:pt x="3397371" y="914549"/>
                  </a:lnTo>
                  <a:lnTo>
                    <a:pt x="3397371" y="5463819"/>
                  </a:lnTo>
                  <a:lnTo>
                    <a:pt x="254124" y="5463819"/>
                  </a:lnTo>
                  <a:lnTo>
                    <a:pt x="254124" y="914549"/>
                  </a:lnTo>
                  <a:lnTo>
                    <a:pt x="589052" y="914549"/>
                  </a:lnTo>
                  <a:cubicBezTo>
                    <a:pt x="659233" y="914549"/>
                    <a:pt x="716114" y="857619"/>
                    <a:pt x="716114" y="787487"/>
                  </a:cubicBezTo>
                  <a:cubicBezTo>
                    <a:pt x="716114" y="717304"/>
                    <a:pt x="659233" y="660425"/>
                    <a:pt x="589052" y="660425"/>
                  </a:cubicBezTo>
                  <a:lnTo>
                    <a:pt x="254124" y="660425"/>
                  </a:lnTo>
                  <a:lnTo>
                    <a:pt x="254124" y="576147"/>
                  </a:lnTo>
                  <a:cubicBezTo>
                    <a:pt x="254124" y="398608"/>
                    <a:pt x="398608" y="254124"/>
                    <a:pt x="576147" y="254124"/>
                  </a:cubicBezTo>
                  <a:close/>
                  <a:moveTo>
                    <a:pt x="3397371" y="5929425"/>
                  </a:moveTo>
                  <a:cubicBezTo>
                    <a:pt x="3397371" y="6106969"/>
                    <a:pt x="3252889" y="6251451"/>
                    <a:pt x="3075346" y="6251451"/>
                  </a:cubicBezTo>
                  <a:lnTo>
                    <a:pt x="576147" y="6251451"/>
                  </a:lnTo>
                  <a:cubicBezTo>
                    <a:pt x="398608" y="6251451"/>
                    <a:pt x="254124" y="6106969"/>
                    <a:pt x="254124" y="5929425"/>
                  </a:cubicBezTo>
                  <a:lnTo>
                    <a:pt x="254124" y="5717943"/>
                  </a:lnTo>
                  <a:lnTo>
                    <a:pt x="3397371" y="5717943"/>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19"/>
            <p:cNvSpPr/>
            <p:nvPr/>
          </p:nvSpPr>
          <p:spPr>
            <a:xfrm>
              <a:off x="3380049" y="1892197"/>
              <a:ext cx="1143558" cy="1143558"/>
            </a:xfrm>
            <a:custGeom>
              <a:avLst/>
              <a:gdLst/>
              <a:ahLst/>
              <a:cxnLst/>
              <a:rect l="l" t="t" r="r" b="b"/>
              <a:pathLst>
                <a:path w="1143558" h="1143558" extrusionOk="0">
                  <a:moveTo>
                    <a:pt x="1023739" y="1150750"/>
                  </a:moveTo>
                  <a:lnTo>
                    <a:pt x="127062" y="1150750"/>
                  </a:lnTo>
                  <a:cubicBezTo>
                    <a:pt x="56881" y="1150750"/>
                    <a:pt x="0" y="1093877"/>
                    <a:pt x="0" y="1023688"/>
                  </a:cubicBezTo>
                  <a:lnTo>
                    <a:pt x="0" y="127062"/>
                  </a:lnTo>
                  <a:cubicBezTo>
                    <a:pt x="0" y="56873"/>
                    <a:pt x="56881" y="0"/>
                    <a:pt x="127062" y="0"/>
                  </a:cubicBezTo>
                  <a:lnTo>
                    <a:pt x="1023739" y="0"/>
                  </a:lnTo>
                  <a:cubicBezTo>
                    <a:pt x="1093928" y="0"/>
                    <a:pt x="1150801" y="56873"/>
                    <a:pt x="1150801" y="127062"/>
                  </a:cubicBezTo>
                  <a:lnTo>
                    <a:pt x="1150801" y="1023688"/>
                  </a:lnTo>
                  <a:cubicBezTo>
                    <a:pt x="1150801" y="1093877"/>
                    <a:pt x="1093928" y="1150750"/>
                    <a:pt x="1023739" y="1150750"/>
                  </a:cubicBezTo>
                  <a:close/>
                  <a:moveTo>
                    <a:pt x="254124" y="896626"/>
                  </a:moveTo>
                  <a:lnTo>
                    <a:pt x="896677" y="896626"/>
                  </a:lnTo>
                  <a:lnTo>
                    <a:pt x="896677" y="254124"/>
                  </a:lnTo>
                  <a:lnTo>
                    <a:pt x="254124" y="254124"/>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19"/>
            <p:cNvSpPr/>
            <p:nvPr/>
          </p:nvSpPr>
          <p:spPr>
            <a:xfrm>
              <a:off x="4807070" y="1892197"/>
              <a:ext cx="1143558" cy="1143558"/>
            </a:xfrm>
            <a:custGeom>
              <a:avLst/>
              <a:gdLst/>
              <a:ahLst/>
              <a:cxnLst/>
              <a:rect l="l" t="t" r="r" b="b"/>
              <a:pathLst>
                <a:path w="1143558" h="1143558" extrusionOk="0">
                  <a:moveTo>
                    <a:pt x="1023739" y="1150750"/>
                  </a:moveTo>
                  <a:lnTo>
                    <a:pt x="127062" y="1150750"/>
                  </a:lnTo>
                  <a:cubicBezTo>
                    <a:pt x="56873" y="1150750"/>
                    <a:pt x="0" y="1093877"/>
                    <a:pt x="0" y="1023688"/>
                  </a:cubicBezTo>
                  <a:lnTo>
                    <a:pt x="0" y="127062"/>
                  </a:lnTo>
                  <a:cubicBezTo>
                    <a:pt x="0" y="56873"/>
                    <a:pt x="56873" y="0"/>
                    <a:pt x="127062" y="0"/>
                  </a:cubicBezTo>
                  <a:lnTo>
                    <a:pt x="1023739" y="0"/>
                  </a:lnTo>
                  <a:cubicBezTo>
                    <a:pt x="1093915" y="0"/>
                    <a:pt x="1150801" y="56873"/>
                    <a:pt x="1150801" y="127062"/>
                  </a:cubicBezTo>
                  <a:lnTo>
                    <a:pt x="1150801" y="1023688"/>
                  </a:lnTo>
                  <a:cubicBezTo>
                    <a:pt x="1150801" y="1093877"/>
                    <a:pt x="1093915" y="1150750"/>
                    <a:pt x="1023739" y="1150750"/>
                  </a:cubicBezTo>
                  <a:close/>
                  <a:moveTo>
                    <a:pt x="254124" y="896626"/>
                  </a:moveTo>
                  <a:lnTo>
                    <a:pt x="896677" y="896626"/>
                  </a:lnTo>
                  <a:lnTo>
                    <a:pt x="896677" y="254124"/>
                  </a:lnTo>
                  <a:lnTo>
                    <a:pt x="254124" y="254124"/>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19"/>
            <p:cNvSpPr/>
            <p:nvPr/>
          </p:nvSpPr>
          <p:spPr>
            <a:xfrm>
              <a:off x="3380049" y="3306448"/>
              <a:ext cx="1143558" cy="1143558"/>
            </a:xfrm>
            <a:custGeom>
              <a:avLst/>
              <a:gdLst/>
              <a:ahLst/>
              <a:cxnLst/>
              <a:rect l="l" t="t" r="r" b="b"/>
              <a:pathLst>
                <a:path w="1143558" h="1143558" extrusionOk="0">
                  <a:moveTo>
                    <a:pt x="1023739" y="1150813"/>
                  </a:moveTo>
                  <a:lnTo>
                    <a:pt x="127062" y="1150813"/>
                  </a:lnTo>
                  <a:cubicBezTo>
                    <a:pt x="56881" y="1150813"/>
                    <a:pt x="0" y="1093928"/>
                    <a:pt x="0" y="1023751"/>
                  </a:cubicBezTo>
                  <a:lnTo>
                    <a:pt x="0" y="127062"/>
                  </a:lnTo>
                  <a:cubicBezTo>
                    <a:pt x="0" y="56937"/>
                    <a:pt x="56881" y="0"/>
                    <a:pt x="127062" y="0"/>
                  </a:cubicBezTo>
                  <a:lnTo>
                    <a:pt x="1023739" y="0"/>
                  </a:lnTo>
                  <a:cubicBezTo>
                    <a:pt x="1093928" y="0"/>
                    <a:pt x="1150801" y="56937"/>
                    <a:pt x="1150801" y="127062"/>
                  </a:cubicBezTo>
                  <a:lnTo>
                    <a:pt x="1150801" y="1023751"/>
                  </a:lnTo>
                  <a:cubicBezTo>
                    <a:pt x="1150801" y="1093928"/>
                    <a:pt x="1093928" y="1150813"/>
                    <a:pt x="1023739" y="1150813"/>
                  </a:cubicBezTo>
                  <a:close/>
                  <a:moveTo>
                    <a:pt x="254124" y="896689"/>
                  </a:moveTo>
                  <a:lnTo>
                    <a:pt x="896677" y="896689"/>
                  </a:lnTo>
                  <a:lnTo>
                    <a:pt x="896677" y="254124"/>
                  </a:lnTo>
                  <a:lnTo>
                    <a:pt x="254124" y="254124"/>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19"/>
            <p:cNvSpPr/>
            <p:nvPr/>
          </p:nvSpPr>
          <p:spPr>
            <a:xfrm>
              <a:off x="4807070" y="3306448"/>
              <a:ext cx="1143558" cy="1143558"/>
            </a:xfrm>
            <a:custGeom>
              <a:avLst/>
              <a:gdLst/>
              <a:ahLst/>
              <a:cxnLst/>
              <a:rect l="l" t="t" r="r" b="b"/>
              <a:pathLst>
                <a:path w="1143558" h="1143558" extrusionOk="0">
                  <a:moveTo>
                    <a:pt x="1023739" y="1150813"/>
                  </a:moveTo>
                  <a:lnTo>
                    <a:pt x="127062" y="1150813"/>
                  </a:lnTo>
                  <a:cubicBezTo>
                    <a:pt x="56873" y="1150813"/>
                    <a:pt x="0" y="1093928"/>
                    <a:pt x="0" y="1023751"/>
                  </a:cubicBezTo>
                  <a:lnTo>
                    <a:pt x="0" y="127062"/>
                  </a:lnTo>
                  <a:cubicBezTo>
                    <a:pt x="0" y="56937"/>
                    <a:pt x="56873" y="0"/>
                    <a:pt x="127062" y="0"/>
                  </a:cubicBezTo>
                  <a:lnTo>
                    <a:pt x="1023739" y="0"/>
                  </a:lnTo>
                  <a:cubicBezTo>
                    <a:pt x="1093915" y="0"/>
                    <a:pt x="1150801" y="56937"/>
                    <a:pt x="1150801" y="127062"/>
                  </a:cubicBezTo>
                  <a:lnTo>
                    <a:pt x="1150801" y="1023751"/>
                  </a:lnTo>
                  <a:cubicBezTo>
                    <a:pt x="1150801" y="1093928"/>
                    <a:pt x="1093915" y="1150813"/>
                    <a:pt x="1023739" y="1150813"/>
                  </a:cubicBezTo>
                  <a:close/>
                  <a:moveTo>
                    <a:pt x="254124" y="896689"/>
                  </a:moveTo>
                  <a:lnTo>
                    <a:pt x="896677" y="896689"/>
                  </a:lnTo>
                  <a:lnTo>
                    <a:pt x="896677" y="254124"/>
                  </a:lnTo>
                  <a:lnTo>
                    <a:pt x="254124" y="254124"/>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19"/>
            <p:cNvSpPr/>
            <p:nvPr/>
          </p:nvSpPr>
          <p:spPr>
            <a:xfrm>
              <a:off x="4385173" y="6033822"/>
              <a:ext cx="559073" cy="254124"/>
            </a:xfrm>
            <a:custGeom>
              <a:avLst/>
              <a:gdLst/>
              <a:ahLst/>
              <a:cxnLst/>
              <a:rect l="l" t="t" r="r" b="b"/>
              <a:pathLst>
                <a:path w="559072" h="254124" extrusionOk="0">
                  <a:moveTo>
                    <a:pt x="440498" y="254124"/>
                  </a:moveTo>
                  <a:lnTo>
                    <a:pt x="127062" y="254124"/>
                  </a:lnTo>
                  <a:cubicBezTo>
                    <a:pt x="56886" y="254124"/>
                    <a:pt x="0" y="197238"/>
                    <a:pt x="0" y="127062"/>
                  </a:cubicBezTo>
                  <a:cubicBezTo>
                    <a:pt x="0" y="56873"/>
                    <a:pt x="56886" y="0"/>
                    <a:pt x="127062" y="0"/>
                  </a:cubicBezTo>
                  <a:lnTo>
                    <a:pt x="440498" y="0"/>
                  </a:lnTo>
                  <a:cubicBezTo>
                    <a:pt x="510688" y="0"/>
                    <a:pt x="567561" y="56873"/>
                    <a:pt x="567561" y="127062"/>
                  </a:cubicBezTo>
                  <a:cubicBezTo>
                    <a:pt x="567561" y="197238"/>
                    <a:pt x="510688" y="254124"/>
                    <a:pt x="440498" y="2541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4" name="Google Shape;214;p19"/>
            <p:cNvSpPr/>
            <p:nvPr/>
          </p:nvSpPr>
          <p:spPr>
            <a:xfrm>
              <a:off x="4122612" y="4763151"/>
              <a:ext cx="1080027" cy="254124"/>
            </a:xfrm>
            <a:custGeom>
              <a:avLst/>
              <a:gdLst/>
              <a:ahLst/>
              <a:cxnLst/>
              <a:rect l="l" t="t" r="r" b="b"/>
              <a:pathLst>
                <a:path w="1080027" h="254124" extrusionOk="0">
                  <a:moveTo>
                    <a:pt x="965671" y="254124"/>
                  </a:moveTo>
                  <a:lnTo>
                    <a:pt x="127062" y="254124"/>
                  </a:lnTo>
                  <a:cubicBezTo>
                    <a:pt x="56886" y="254124"/>
                    <a:pt x="0" y="197238"/>
                    <a:pt x="0" y="127062"/>
                  </a:cubicBezTo>
                  <a:cubicBezTo>
                    <a:pt x="0" y="56886"/>
                    <a:pt x="56886" y="0"/>
                    <a:pt x="127062" y="0"/>
                  </a:cubicBezTo>
                  <a:lnTo>
                    <a:pt x="965671" y="0"/>
                  </a:lnTo>
                  <a:cubicBezTo>
                    <a:pt x="1035810" y="0"/>
                    <a:pt x="1092733" y="56886"/>
                    <a:pt x="1092733" y="127062"/>
                  </a:cubicBezTo>
                  <a:cubicBezTo>
                    <a:pt x="1092733" y="197238"/>
                    <a:pt x="1035810" y="254124"/>
                    <a:pt x="965671" y="254124"/>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5" name="Google Shape;215;p19"/>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9"/>
          <p:cNvSpPr txBox="1">
            <a:spLocks noGrp="1"/>
          </p:cNvSpPr>
          <p:nvPr>
            <p:ph type="sldNum" idx="12"/>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chemeClr val="lt1"/>
              </a:buClr>
              <a:buSzPts val="1200"/>
              <a:buFont typeface="Calibri"/>
              <a:buNone/>
            </a:pPr>
            <a:fld id="{00000000-1234-1234-1234-123412341234}" type="slidenum">
              <a:rPr lang="en-US">
                <a:solidFill>
                  <a:schemeClr val="lt1"/>
                </a:solidFill>
              </a:rPr>
              <a:t>7</a:t>
            </a:fld>
            <a:endParaRPr>
              <a:solidFill>
                <a:schemeClr val="lt1"/>
              </a:solidFill>
            </a:endParaRPr>
          </a:p>
        </p:txBody>
      </p:sp>
      <p:pic>
        <p:nvPicPr>
          <p:cNvPr id="217" name="Google Shape;217;p19" descr="A black and grey text  Description automatically generated"/>
          <p:cNvPicPr preferRelativeResize="0"/>
          <p:nvPr/>
        </p:nvPicPr>
        <p:blipFill rotWithShape="1">
          <a:blip r:embed="rId4">
            <a:alphaModFix/>
          </a:blip>
          <a:srcRect/>
          <a:stretch/>
        </p:blipFill>
        <p:spPr>
          <a:xfrm>
            <a:off x="476386" y="523956"/>
            <a:ext cx="1128457" cy="4723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1000"/>
                                        <p:tgtEl>
                                          <p:spTgt spid="18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 calcmode="lin" valueType="num">
                                      <p:cBhvr additive="base">
                                        <p:cTn id="10" dur="1000"/>
                                        <p:tgtEl>
                                          <p:spTgt spid="19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anim calcmode="lin" valueType="num">
                                      <p:cBhvr additive="base">
                                        <p:cTn id="13" dur="1000"/>
                                        <p:tgtEl>
                                          <p:spTgt spid="19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7"/>
                                        </p:tgtEl>
                                        <p:attrNameLst>
                                          <p:attrName>style.visibility</p:attrName>
                                        </p:attrNameLst>
                                      </p:cBhvr>
                                      <p:to>
                                        <p:strVal val="visible"/>
                                      </p:to>
                                    </p:set>
                                    <p:anim calcmode="lin" valueType="num">
                                      <p:cBhvr additive="base">
                                        <p:cTn id="16" dur="1000"/>
                                        <p:tgtEl>
                                          <p:spTgt spid="187"/>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1000"/>
                                        <p:tgtEl>
                                          <p:spTgt spid="188"/>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9"/>
                                        </p:tgtEl>
                                        <p:attrNameLst>
                                          <p:attrName>style.visibility</p:attrName>
                                        </p:attrNameLst>
                                      </p:cBhvr>
                                      <p:to>
                                        <p:strVal val="visible"/>
                                      </p:to>
                                    </p:set>
                                    <p:anim calcmode="lin" valueType="num">
                                      <p:cBhvr additive="base">
                                        <p:cTn id="22" dur="1000"/>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p20"/>
          <p:cNvSpPr txBox="1"/>
          <p:nvPr/>
        </p:nvSpPr>
        <p:spPr>
          <a:xfrm>
            <a:off x="4326108" y="779210"/>
            <a:ext cx="367148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800" b="1" i="0" u="none" strike="noStrike" cap="none">
                <a:solidFill>
                  <a:schemeClr val="dk1"/>
                </a:solidFill>
                <a:latin typeface="Roboto"/>
                <a:ea typeface="Roboto"/>
                <a:cs typeface="Roboto"/>
                <a:sym typeface="Roboto"/>
              </a:rPr>
              <a:t>MARKET COVERAGE</a:t>
            </a:r>
            <a:endParaRPr sz="2800" b="1" i="0" u="none" strike="noStrike" cap="none">
              <a:solidFill>
                <a:srgbClr val="000000"/>
              </a:solidFill>
              <a:latin typeface="Roboto"/>
              <a:ea typeface="Roboto"/>
              <a:cs typeface="Roboto"/>
              <a:sym typeface="Roboto"/>
            </a:endParaRPr>
          </a:p>
        </p:txBody>
      </p:sp>
      <p:graphicFrame>
        <p:nvGraphicFramePr>
          <p:cNvPr id="224" name="Google Shape;224;p20"/>
          <p:cNvGraphicFramePr/>
          <p:nvPr/>
        </p:nvGraphicFramePr>
        <p:xfrm>
          <a:off x="815569" y="1730220"/>
          <a:ext cx="2908300" cy="1143000"/>
        </p:xfrm>
        <a:graphic>
          <a:graphicData uri="http://schemas.openxmlformats.org/drawingml/2006/table">
            <a:tbl>
              <a:tblPr>
                <a:noFill/>
                <a:tableStyleId>{1ABB5B67-FC8D-456E-8495-19A32F6AAB5B}</a:tableStyleId>
              </a:tblPr>
              <a:tblGrid>
                <a:gridCol w="1433525">
                  <a:extLst>
                    <a:ext uri="{9D8B030D-6E8A-4147-A177-3AD203B41FA5}">
                      <a16:colId xmlns:a16="http://schemas.microsoft.com/office/drawing/2014/main" val="20000"/>
                    </a:ext>
                  </a:extLst>
                </a:gridCol>
                <a:gridCol w="1474775">
                  <a:extLst>
                    <a:ext uri="{9D8B030D-6E8A-4147-A177-3AD203B41FA5}">
                      <a16:colId xmlns:a16="http://schemas.microsoft.com/office/drawing/2014/main" val="20001"/>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Aluminium</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Primary</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Recycled </a:t>
                      </a:r>
                      <a:r>
                        <a:rPr lang="en-US" sz="800" b="0" i="0" u="none" strike="noStrike" cap="none">
                          <a:solidFill>
                            <a:srgbClr val="FFFFFF"/>
                          </a:solidFill>
                          <a:latin typeface="Roboto"/>
                          <a:ea typeface="Roboto"/>
                          <a:cs typeface="Roboto"/>
                          <a:sym typeface="Roboto"/>
                        </a:rPr>
                        <a:t>domestic</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Recycled </a:t>
                      </a:r>
                      <a:r>
                        <a:rPr lang="en-US" sz="800" b="0" i="0" u="none" strike="noStrike" cap="none">
                          <a:solidFill>
                            <a:srgbClr val="FFFFFF"/>
                          </a:solidFill>
                          <a:latin typeface="Roboto"/>
                          <a:ea typeface="Roboto"/>
                          <a:cs typeface="Roboto"/>
                          <a:sym typeface="Roboto"/>
                        </a:rPr>
                        <a:t> import</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China, India</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Recycled </a:t>
                      </a:r>
                      <a:r>
                        <a:rPr lang="en-US" sz="800" b="0" i="0" u="none" strike="noStrike" cap="none">
                          <a:solidFill>
                            <a:srgbClr val="FFFFFF"/>
                          </a:solidFill>
                          <a:latin typeface="Roboto"/>
                          <a:ea typeface="Roboto"/>
                          <a:cs typeface="Roboto"/>
                          <a:sym typeface="Roboto"/>
                        </a:rPr>
                        <a:t>export</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Secondary alloy</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40404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China, India, Japan, USA</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25" name="Google Shape;225;p20"/>
          <p:cNvGraphicFramePr/>
          <p:nvPr/>
        </p:nvGraphicFramePr>
        <p:xfrm>
          <a:off x="815569" y="3031673"/>
          <a:ext cx="2908300" cy="571500"/>
        </p:xfrm>
        <a:graphic>
          <a:graphicData uri="http://schemas.openxmlformats.org/drawingml/2006/table">
            <a:tbl>
              <a:tblPr>
                <a:noFill/>
                <a:tableStyleId>{1ABB5B67-FC8D-456E-8495-19A32F6AAB5B}</a:tableStyleId>
              </a:tblPr>
              <a:tblGrid>
                <a:gridCol w="1433525">
                  <a:extLst>
                    <a:ext uri="{9D8B030D-6E8A-4147-A177-3AD203B41FA5}">
                      <a16:colId xmlns:a16="http://schemas.microsoft.com/office/drawing/2014/main" val="20000"/>
                    </a:ext>
                  </a:extLst>
                </a:gridCol>
                <a:gridCol w="1474775">
                  <a:extLst>
                    <a:ext uri="{9D8B030D-6E8A-4147-A177-3AD203B41FA5}">
                      <a16:colId xmlns:a16="http://schemas.microsoft.com/office/drawing/2014/main" val="20001"/>
                    </a:ext>
                  </a:extLst>
                </a:gridCol>
              </a:tblGrid>
              <a:tr h="190500">
                <a:tc gridSpan="2">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latin typeface="Roboto"/>
                          <a:ea typeface="Roboto"/>
                          <a:cs typeface="Roboto"/>
                          <a:sym typeface="Roboto"/>
                        </a:rPr>
                        <a:t>Recycled </a:t>
                      </a:r>
                      <a:r>
                        <a:rPr lang="en-US" sz="800" b="1" i="0" u="none" strike="noStrike" cap="none">
                          <a:solidFill>
                            <a:srgbClr val="000000"/>
                          </a:solidFill>
                          <a:latin typeface="Roboto"/>
                          <a:ea typeface="Roboto"/>
                          <a:cs typeface="Roboto"/>
                          <a:sym typeface="Roboto"/>
                        </a:rPr>
                        <a:t>Stainless steel, inconel, hastelloy</a:t>
                      </a:r>
                      <a:endParaRPr sz="800" b="1" i="0" u="none" strike="noStrike" cap="none">
                        <a:solidFill>
                          <a:srgbClr val="000000"/>
                        </a:solidFill>
                        <a:latin typeface="Roboto"/>
                        <a:ea typeface="Roboto"/>
                        <a:cs typeface="Roboto"/>
                        <a:sym typeface="Roboto"/>
                      </a:endParaRPr>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I</a:t>
                      </a:r>
                      <a:r>
                        <a:rPr lang="en-US" sz="800" b="0" i="0" u="none" strike="noStrike" cap="none">
                          <a:solidFill>
                            <a:srgbClr val="FFFFFF"/>
                          </a:solidFill>
                          <a:latin typeface="Roboto"/>
                          <a:ea typeface="Roboto"/>
                          <a:cs typeface="Roboto"/>
                          <a:sym typeface="Roboto"/>
                        </a:rPr>
                        <a:t>mport</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Taiwan</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D</a:t>
                      </a:r>
                      <a:r>
                        <a:rPr lang="en-US" sz="800" b="0" i="0" u="none" strike="noStrike" cap="none">
                          <a:solidFill>
                            <a:srgbClr val="FFFFFF"/>
                          </a:solidFill>
                          <a:latin typeface="Roboto"/>
                          <a:ea typeface="Roboto"/>
                          <a:cs typeface="Roboto"/>
                          <a:sym typeface="Roboto"/>
                        </a:rPr>
                        <a:t>omestic</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26" name="Google Shape;226;p20"/>
          <p:cNvGraphicFramePr/>
          <p:nvPr/>
        </p:nvGraphicFramePr>
        <p:xfrm>
          <a:off x="815569" y="3790711"/>
          <a:ext cx="2908300" cy="952500"/>
        </p:xfrm>
        <a:graphic>
          <a:graphicData uri="http://schemas.openxmlformats.org/drawingml/2006/table">
            <a:tbl>
              <a:tblPr>
                <a:noFill/>
                <a:tableStyleId>{1ABB5B67-FC8D-456E-8495-19A32F6AAB5B}</a:tableStyleId>
              </a:tblPr>
              <a:tblGrid>
                <a:gridCol w="1433525">
                  <a:extLst>
                    <a:ext uri="{9D8B030D-6E8A-4147-A177-3AD203B41FA5}">
                      <a16:colId xmlns:a16="http://schemas.microsoft.com/office/drawing/2014/main" val="20000"/>
                    </a:ext>
                  </a:extLst>
                </a:gridCol>
                <a:gridCol w="1474775">
                  <a:extLst>
                    <a:ext uri="{9D8B030D-6E8A-4147-A177-3AD203B41FA5}">
                      <a16:colId xmlns:a16="http://schemas.microsoft.com/office/drawing/2014/main" val="20001"/>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Copper/brass</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Primary</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Recycled </a:t>
                      </a:r>
                      <a:r>
                        <a:rPr lang="en-US" sz="800" b="0" i="0" u="none" strike="noStrike" cap="none">
                          <a:solidFill>
                            <a:srgbClr val="FFFFFF"/>
                          </a:solidFill>
                          <a:latin typeface="Roboto"/>
                          <a:ea typeface="Roboto"/>
                          <a:cs typeface="Roboto"/>
                          <a:sym typeface="Roboto"/>
                        </a:rPr>
                        <a:t>domestic</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Recycled </a:t>
                      </a:r>
                      <a:r>
                        <a:rPr lang="en-US" sz="800" b="0" i="0" u="none" strike="noStrike" cap="none">
                          <a:solidFill>
                            <a:srgbClr val="FFFFFF"/>
                          </a:solidFill>
                          <a:latin typeface="Roboto"/>
                          <a:ea typeface="Roboto"/>
                          <a:cs typeface="Roboto"/>
                          <a:sym typeface="Roboto"/>
                        </a:rPr>
                        <a:t>import</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China, India, Pakistan</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Recycled </a:t>
                      </a:r>
                      <a:r>
                        <a:rPr lang="en-US" sz="800" b="0" i="0" u="none" strike="noStrike" cap="none">
                          <a:solidFill>
                            <a:srgbClr val="FFFFFF"/>
                          </a:solidFill>
                          <a:latin typeface="Roboto"/>
                          <a:ea typeface="Roboto"/>
                          <a:cs typeface="Roboto"/>
                          <a:sym typeface="Roboto"/>
                        </a:rPr>
                        <a:t>export</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27" name="Google Shape;227;p20"/>
          <p:cNvGraphicFramePr/>
          <p:nvPr/>
        </p:nvGraphicFramePr>
        <p:xfrm>
          <a:off x="815569" y="4926922"/>
          <a:ext cx="2908300" cy="762000"/>
        </p:xfrm>
        <a:graphic>
          <a:graphicData uri="http://schemas.openxmlformats.org/drawingml/2006/table">
            <a:tbl>
              <a:tblPr>
                <a:noFill/>
                <a:tableStyleId>{1ABB5B67-FC8D-456E-8495-19A32F6AAB5B}</a:tableStyleId>
              </a:tblPr>
              <a:tblGrid>
                <a:gridCol w="1433525">
                  <a:extLst>
                    <a:ext uri="{9D8B030D-6E8A-4147-A177-3AD203B41FA5}">
                      <a16:colId xmlns:a16="http://schemas.microsoft.com/office/drawing/2014/main" val="20000"/>
                    </a:ext>
                  </a:extLst>
                </a:gridCol>
                <a:gridCol w="1474775">
                  <a:extLst>
                    <a:ext uri="{9D8B030D-6E8A-4147-A177-3AD203B41FA5}">
                      <a16:colId xmlns:a16="http://schemas.microsoft.com/office/drawing/2014/main" val="20001"/>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Lead</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Primary</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FFFFFF"/>
                          </a:solidFill>
                          <a:latin typeface="Roboto"/>
                          <a:ea typeface="Roboto"/>
                          <a:cs typeface="Roboto"/>
                          <a:sym typeface="Roboto"/>
                        </a:rPr>
                        <a:t>Recycled </a:t>
                      </a:r>
                      <a:r>
                        <a:rPr lang="en-US" sz="800" b="0" i="0" u="none" strike="noStrike" cap="none">
                          <a:solidFill>
                            <a:srgbClr val="FFFFFF"/>
                          </a:solidFill>
                          <a:latin typeface="Roboto"/>
                          <a:ea typeface="Roboto"/>
                          <a:cs typeface="Roboto"/>
                          <a:sym typeface="Roboto"/>
                        </a:rPr>
                        <a:t>domestic</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Ingot</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228" name="Google Shape;228;p20"/>
          <p:cNvGraphicFramePr/>
          <p:nvPr/>
        </p:nvGraphicFramePr>
        <p:xfrm>
          <a:off x="3980317" y="5493039"/>
          <a:ext cx="3733800" cy="952500"/>
        </p:xfrm>
        <a:graphic>
          <a:graphicData uri="http://schemas.openxmlformats.org/drawingml/2006/table">
            <a:tbl>
              <a:tblPr>
                <a:noFill/>
                <a:tableStyleId>{1ABB5B67-FC8D-456E-8495-19A32F6AAB5B}</a:tableStyleId>
              </a:tblPr>
              <a:tblGrid>
                <a:gridCol w="1765150">
                  <a:extLst>
                    <a:ext uri="{9D8B030D-6E8A-4147-A177-3AD203B41FA5}">
                      <a16:colId xmlns:a16="http://schemas.microsoft.com/office/drawing/2014/main" val="20000"/>
                    </a:ext>
                  </a:extLst>
                </a:gridCol>
                <a:gridCol w="1968650">
                  <a:extLst>
                    <a:ext uri="{9D8B030D-6E8A-4147-A177-3AD203B41FA5}">
                      <a16:colId xmlns:a16="http://schemas.microsoft.com/office/drawing/2014/main" val="20001"/>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Zinc</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Primary</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Alloy</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import</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domestic</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 USA</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229" name="Google Shape;229;p20"/>
          <p:cNvGraphicFramePr/>
          <p:nvPr/>
        </p:nvGraphicFramePr>
        <p:xfrm>
          <a:off x="815569" y="5877176"/>
          <a:ext cx="2908300" cy="571500"/>
        </p:xfrm>
        <a:graphic>
          <a:graphicData uri="http://schemas.openxmlformats.org/drawingml/2006/table">
            <a:tbl>
              <a:tblPr>
                <a:noFill/>
                <a:tableStyleId>{1ABB5B67-FC8D-456E-8495-19A32F6AAB5B}</a:tableStyleId>
              </a:tblPr>
              <a:tblGrid>
                <a:gridCol w="1433525">
                  <a:extLst>
                    <a:ext uri="{9D8B030D-6E8A-4147-A177-3AD203B41FA5}">
                      <a16:colId xmlns:a16="http://schemas.microsoft.com/office/drawing/2014/main" val="20000"/>
                    </a:ext>
                  </a:extLst>
                </a:gridCol>
                <a:gridCol w="1474775">
                  <a:extLst>
                    <a:ext uri="{9D8B030D-6E8A-4147-A177-3AD203B41FA5}">
                      <a16:colId xmlns:a16="http://schemas.microsoft.com/office/drawing/2014/main" val="20001"/>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Steel</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Billet domestic</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Bangladesh, India, Pakistan</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Rebar domestic</a:t>
                      </a:r>
                      <a:endParaRPr sz="1400" u="none" strike="noStrike" cap="none"/>
                    </a:p>
                  </a:txBody>
                  <a:tcPr marL="85725" marR="9525" marT="9525" marB="0" anchor="ctr">
                    <a:lnL w="9525" cap="flat" cmpd="sng">
                      <a:solidFill>
                        <a:srgbClr val="000000"/>
                      </a:solidFill>
                      <a:prstDash val="solid"/>
                      <a:round/>
                      <a:headEnd type="none" w="sm" len="sm"/>
                      <a:tailEnd type="none" w="sm" len="sm"/>
                    </a:lnL>
                    <a:lnR w="9525" cap="flat" cmpd="sng">
                      <a:solidFill>
                        <a:srgbClr val="40404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Bangladesh, India, Pakistan</a:t>
                      </a:r>
                      <a:endParaRPr sz="1400" u="none" strike="noStrike" cap="none"/>
                    </a:p>
                  </a:txBody>
                  <a:tcPr marL="85725" marR="9525" marT="9525" marB="0" anchor="ctr">
                    <a:lnL w="9525" cap="flat" cmpd="sng">
                      <a:solidFill>
                        <a:srgbClr val="40404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30" name="Google Shape;230;p20"/>
          <p:cNvGraphicFramePr/>
          <p:nvPr/>
        </p:nvGraphicFramePr>
        <p:xfrm>
          <a:off x="3980317" y="1730220"/>
          <a:ext cx="3733800" cy="3491865"/>
        </p:xfrm>
        <a:graphic>
          <a:graphicData uri="http://schemas.openxmlformats.org/drawingml/2006/table">
            <a:tbl>
              <a:tblPr>
                <a:noFill/>
                <a:tableStyleId>{1ABB5B67-FC8D-456E-8495-19A32F6AAB5B}</a:tableStyleId>
              </a:tblPr>
              <a:tblGrid>
                <a:gridCol w="861650">
                  <a:extLst>
                    <a:ext uri="{9D8B030D-6E8A-4147-A177-3AD203B41FA5}">
                      <a16:colId xmlns:a16="http://schemas.microsoft.com/office/drawing/2014/main" val="20000"/>
                    </a:ext>
                  </a:extLst>
                </a:gridCol>
                <a:gridCol w="890375">
                  <a:extLst>
                    <a:ext uri="{9D8B030D-6E8A-4147-A177-3AD203B41FA5}">
                      <a16:colId xmlns:a16="http://schemas.microsoft.com/office/drawing/2014/main" val="20001"/>
                    </a:ext>
                  </a:extLst>
                </a:gridCol>
                <a:gridCol w="1014825">
                  <a:extLst>
                    <a:ext uri="{9D8B030D-6E8A-4147-A177-3AD203B41FA5}">
                      <a16:colId xmlns:a16="http://schemas.microsoft.com/office/drawing/2014/main" val="20002"/>
                    </a:ext>
                  </a:extLst>
                </a:gridCol>
                <a:gridCol w="966950">
                  <a:extLst>
                    <a:ext uri="{9D8B030D-6E8A-4147-A177-3AD203B41FA5}">
                      <a16:colId xmlns:a16="http://schemas.microsoft.com/office/drawing/2014/main" val="20003"/>
                    </a:ext>
                  </a:extLst>
                </a:gridCol>
              </a:tblGrid>
              <a:tr h="190500">
                <a:tc gridSpan="4">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latin typeface="Roboto"/>
                          <a:ea typeface="Roboto"/>
                          <a:cs typeface="Roboto"/>
                          <a:sym typeface="Roboto"/>
                        </a:rPr>
                        <a:t>Recycled steel</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Domestic</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Bulk imports</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Bulk exports</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Container import</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Bangladesh</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Bangladesh</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Belgium</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Bangladesh</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Canada</a:t>
                      </a:r>
                      <a:endParaRPr sz="1400" u="none" strike="noStrike" cap="none"/>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China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Ecuador</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Baltic Sea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Germany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Egypt</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Black Sea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Indonesia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Greece</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Germany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Pakistan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Japan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Netherlands</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South Korea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Malaysia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Indonesia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UK</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Taiwan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7"/>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Mexico</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Kuwait</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Vietnam</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8"/>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Pakistan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Malaysia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9"/>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South Korea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Mexico</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Dock prices</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Container export</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solidFill>
                      <a:prstDash val="solid"/>
                      <a:round/>
                      <a:headEnd type="none" w="sm" len="sm"/>
                      <a:tailEnd type="none" w="sm" len="sm"/>
                    </a:lnB>
                    <a:solidFill>
                      <a:srgbClr val="404040"/>
                    </a:solidFill>
                  </a:tcPr>
                </a:tc>
                <a:extLst>
                  <a:ext uri="{0D108BD9-81ED-4DB2-BD59-A6C34878D82A}">
                    <a16:rowId xmlns:a16="http://schemas.microsoft.com/office/drawing/2014/main" val="1001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Spain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Pakistan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Belgium</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Belgium</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Taiwan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Peru</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Netherlands</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Japan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Thailand</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Saudi Arabia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Russia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Netherlands</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Turkey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South Korea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UK</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UK</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4"/>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UK</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Taiwan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5"/>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Turkey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6"/>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Vietnam</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graphicFrame>
        <p:nvGraphicFramePr>
          <p:cNvPr id="231" name="Google Shape;231;p20"/>
          <p:cNvGraphicFramePr/>
          <p:nvPr/>
        </p:nvGraphicFramePr>
        <p:xfrm>
          <a:off x="7998700" y="4366450"/>
          <a:ext cx="1981200" cy="2095500"/>
        </p:xfrm>
        <a:graphic>
          <a:graphicData uri="http://schemas.openxmlformats.org/drawingml/2006/table">
            <a:tbl>
              <a:tblPr>
                <a:noFill/>
                <a:tableStyleId>{1ABB5B67-FC8D-456E-8495-19A32F6AAB5B}</a:tableStyleId>
              </a:tblPr>
              <a:tblGrid>
                <a:gridCol w="1981200">
                  <a:extLst>
                    <a:ext uri="{9D8B030D-6E8A-4147-A177-3AD203B41FA5}">
                      <a16:colId xmlns:a16="http://schemas.microsoft.com/office/drawing/2014/main" val="20000"/>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Feedstocks</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Basic Pig Iron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rgbClr val="3F3F3F"/>
                    </a:solidFill>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Black Sea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Italy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HBI</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3F3F3F"/>
                    </a:solidFill>
                  </a:tcPr>
                </a:tc>
                <a:extLst>
                  <a:ext uri="{0D108BD9-81ED-4DB2-BD59-A6C34878D82A}">
                    <a16:rowId xmlns:a16="http://schemas.microsoft.com/office/drawing/2014/main" val="10005"/>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NPI</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3F3F3F"/>
                    </a:solidFill>
                  </a:tcPr>
                </a:tc>
                <a:extLst>
                  <a:ext uri="{0D108BD9-81ED-4DB2-BD59-A6C34878D82A}">
                    <a16:rowId xmlns:a16="http://schemas.microsoft.com/office/drawing/2014/main" val="10007"/>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8"/>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chemeClr val="lt1"/>
                          </a:solidFill>
                          <a:latin typeface="Roboto"/>
                          <a:ea typeface="Roboto"/>
                          <a:cs typeface="Roboto"/>
                          <a:sym typeface="Roboto"/>
                        </a:rPr>
                        <a:t>Sponge iron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3F3F3F"/>
                    </a:solidFill>
                  </a:tcPr>
                </a:tc>
                <a:extLst>
                  <a:ext uri="{0D108BD9-81ED-4DB2-BD59-A6C34878D82A}">
                    <a16:rowId xmlns:a16="http://schemas.microsoft.com/office/drawing/2014/main" val="10009"/>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232" name="Google Shape;232;p20"/>
          <p:cNvGraphicFramePr/>
          <p:nvPr/>
        </p:nvGraphicFramePr>
        <p:xfrm>
          <a:off x="7998701" y="1730220"/>
          <a:ext cx="1981200" cy="2286000"/>
        </p:xfrm>
        <a:graphic>
          <a:graphicData uri="http://schemas.openxmlformats.org/drawingml/2006/table">
            <a:tbl>
              <a:tblPr>
                <a:noFill/>
                <a:tableStyleId>{1ABB5B67-FC8D-456E-8495-19A32F6AAB5B}</a:tableStyleId>
              </a:tblPr>
              <a:tblGrid>
                <a:gridCol w="10160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Freight</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 </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Container</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Bulk</a:t>
                      </a:r>
                      <a:endParaRPr sz="1400" u="none" strike="noStrike" cap="none"/>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Bangladesh</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Brazil-US</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China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Europe-Turkey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Turkey-US</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Indonesia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UK-Turkey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Malaysia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US-Bangladesh</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Pakistan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US-Korea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7"/>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South Korea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US-Turkey</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8"/>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Taiwan</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9"/>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Thailand</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Vietnam</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 </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233" name="Google Shape;233;p20"/>
          <p:cNvSpPr txBox="1"/>
          <p:nvPr/>
        </p:nvSpPr>
        <p:spPr>
          <a:xfrm>
            <a:off x="9285579" y="6271438"/>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graphicFrame>
        <p:nvGraphicFramePr>
          <p:cNvPr id="234" name="Google Shape;234;p20"/>
          <p:cNvGraphicFramePr/>
          <p:nvPr/>
        </p:nvGraphicFramePr>
        <p:xfrm>
          <a:off x="10207443" y="1730220"/>
          <a:ext cx="1016000" cy="1333500"/>
        </p:xfrm>
        <a:graphic>
          <a:graphicData uri="http://schemas.openxmlformats.org/drawingml/2006/table">
            <a:tbl>
              <a:tblPr>
                <a:noFill/>
                <a:tableStyleId>{1ABB5B67-FC8D-456E-8495-19A32F6AAB5B}</a:tableStyleId>
              </a:tblPr>
              <a:tblGrid>
                <a:gridCol w="1016000">
                  <a:extLst>
                    <a:ext uri="{9D8B030D-6E8A-4147-A177-3AD203B41FA5}">
                      <a16:colId xmlns:a16="http://schemas.microsoft.com/office/drawing/2014/main" val="20000"/>
                    </a:ext>
                  </a:extLst>
                </a:gridCol>
              </a:tblGrid>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Roboto"/>
                          <a:ea typeface="Roboto"/>
                          <a:cs typeface="Roboto"/>
                          <a:sym typeface="Roboto"/>
                        </a:rPr>
                        <a:t>Recovered paper</a:t>
                      </a:r>
                      <a:endParaRPr sz="800" b="1" u="none" strike="noStrike" cap="none">
                        <a:latin typeface="Roboto"/>
                        <a:ea typeface="Roboto"/>
                        <a:cs typeface="Roboto"/>
                        <a:sym typeface="Roboto"/>
                      </a:endParaRPr>
                    </a:p>
                  </a:txBody>
                  <a:tcPr marL="857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8CA00"/>
                    </a:solidFill>
                  </a:tcPr>
                </a:tc>
                <a:extLst>
                  <a:ext uri="{0D108BD9-81ED-4DB2-BD59-A6C34878D82A}">
                    <a16:rowId xmlns:a16="http://schemas.microsoft.com/office/drawing/2014/main" val="10000"/>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FFFFFF"/>
                          </a:solidFill>
                          <a:latin typeface="Roboto"/>
                          <a:ea typeface="Roboto"/>
                          <a:cs typeface="Roboto"/>
                          <a:sym typeface="Roboto"/>
                        </a:rPr>
                        <a:t>D</a:t>
                      </a:r>
                      <a:r>
                        <a:rPr lang="en-US" sz="800" b="1" i="0" u="none" strike="noStrike" cap="none">
                          <a:solidFill>
                            <a:srgbClr val="FFFFFF"/>
                          </a:solidFill>
                          <a:latin typeface="Roboto"/>
                          <a:ea typeface="Roboto"/>
                          <a:cs typeface="Roboto"/>
                          <a:sym typeface="Roboto"/>
                        </a:rPr>
                        <a:t>omestic</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extLst>
                  <a:ext uri="{0D108BD9-81ED-4DB2-BD59-A6C34878D82A}">
                    <a16:rowId xmlns:a16="http://schemas.microsoft.com/office/drawing/2014/main" val="10001"/>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FFFFFF"/>
                          </a:solidFill>
                          <a:latin typeface="Roboto"/>
                          <a:ea typeface="Roboto"/>
                          <a:cs typeface="Roboto"/>
                          <a:sym typeface="Roboto"/>
                        </a:rPr>
                        <a:t>I</a:t>
                      </a:r>
                      <a:r>
                        <a:rPr lang="en-US" sz="800" b="1" i="0" u="none" strike="noStrike" cap="none">
                          <a:solidFill>
                            <a:srgbClr val="FFFFFF"/>
                          </a:solidFill>
                          <a:latin typeface="Roboto"/>
                          <a:ea typeface="Roboto"/>
                          <a:cs typeface="Roboto"/>
                          <a:sym typeface="Roboto"/>
                        </a:rPr>
                        <a:t>mport</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3F3F3F"/>
                    </a:solidFill>
                  </a:tcPr>
                </a:tc>
                <a:extLst>
                  <a:ext uri="{0D108BD9-81ED-4DB2-BD59-A6C34878D82A}">
                    <a16:rowId xmlns:a16="http://schemas.microsoft.com/office/drawing/2014/main" val="10003"/>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India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chemeClr val="lt1"/>
                          </a:solidFill>
                          <a:latin typeface="Roboto"/>
                          <a:ea typeface="Roboto"/>
                          <a:cs typeface="Roboto"/>
                          <a:sym typeface="Roboto"/>
                        </a:rPr>
                        <a:t>E</a:t>
                      </a:r>
                      <a:r>
                        <a:rPr lang="en-US" sz="800" b="1" i="0" u="none" strike="noStrike" cap="none">
                          <a:solidFill>
                            <a:schemeClr val="lt1"/>
                          </a:solidFill>
                          <a:latin typeface="Roboto"/>
                          <a:ea typeface="Roboto"/>
                          <a:cs typeface="Roboto"/>
                          <a:sym typeface="Roboto"/>
                        </a:rPr>
                        <a:t>xport</a:t>
                      </a:r>
                      <a:endParaRPr sz="1400" b="1" u="none" strike="noStrike" cap="none">
                        <a:solidFill>
                          <a:schemeClr val="lt1"/>
                        </a:solidFill>
                      </a:endParaRPr>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3F3F3F"/>
                    </a:solidFill>
                  </a:tcPr>
                </a:tc>
                <a:extLst>
                  <a:ext uri="{0D108BD9-81ED-4DB2-BD59-A6C34878D82A}">
                    <a16:rowId xmlns:a16="http://schemas.microsoft.com/office/drawing/2014/main" val="10005"/>
                  </a:ext>
                </a:extLst>
              </a:tr>
              <a:tr h="190500">
                <a:tc>
                  <a:txBody>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Roboto"/>
                          <a:ea typeface="Roboto"/>
                          <a:cs typeface="Roboto"/>
                          <a:sym typeface="Roboto"/>
                        </a:rPr>
                        <a:t>USA</a:t>
                      </a:r>
                      <a:endParaRPr sz="1400" u="none" strike="noStrike" cap="none"/>
                    </a:p>
                  </a:txBody>
                  <a:tcPr marL="857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235" name="Google Shape;235;p20" descr="A black and grey text  Description automatically generated"/>
          <p:cNvPicPr preferRelativeResize="0"/>
          <p:nvPr/>
        </p:nvPicPr>
        <p:blipFill rotWithShape="1">
          <a:blip r:embed="rId3">
            <a:alphaModFix/>
          </a:blip>
          <a:srcRect/>
          <a:stretch/>
        </p:blipFill>
        <p:spPr>
          <a:xfrm>
            <a:off x="656800" y="570093"/>
            <a:ext cx="1128457" cy="4723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1"/>
          <p:cNvSpPr/>
          <p:nvPr/>
        </p:nvSpPr>
        <p:spPr>
          <a:xfrm>
            <a:off x="10645254" y="672566"/>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 name="Google Shape;241;p21"/>
          <p:cNvPicPr preferRelativeResize="0"/>
          <p:nvPr/>
        </p:nvPicPr>
        <p:blipFill rotWithShape="1">
          <a:blip r:embed="rId3">
            <a:alphaModFix/>
          </a:blip>
          <a:srcRect/>
          <a:stretch/>
        </p:blipFill>
        <p:spPr>
          <a:xfrm>
            <a:off x="3590194" y="2244544"/>
            <a:ext cx="8061719" cy="4238363"/>
          </a:xfrm>
          <a:prstGeom prst="rect">
            <a:avLst/>
          </a:prstGeom>
          <a:noFill/>
          <a:ln>
            <a:noFill/>
          </a:ln>
        </p:spPr>
      </p:pic>
      <p:sp>
        <p:nvSpPr>
          <p:cNvPr id="242" name="Google Shape;242;p21"/>
          <p:cNvSpPr/>
          <p:nvPr/>
        </p:nvSpPr>
        <p:spPr>
          <a:xfrm rot="5400000">
            <a:off x="-2256980" y="2256409"/>
            <a:ext cx="6858571" cy="2344613"/>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21"/>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21"/>
          <p:cNvSpPr txBox="1"/>
          <p:nvPr/>
        </p:nvSpPr>
        <p:spPr>
          <a:xfrm>
            <a:off x="2686784" y="1264497"/>
            <a:ext cx="5548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a:solidFill>
                  <a:srgbClr val="0C0C0C"/>
                </a:solidFill>
                <a:latin typeface="Roboto"/>
                <a:ea typeface="Roboto"/>
                <a:cs typeface="Roboto"/>
                <a:sym typeface="Roboto"/>
              </a:rPr>
              <a:t>Recovered Paper Outlook </a:t>
            </a:r>
            <a:endParaRPr sz="2800" b="0" i="0" u="none" strike="noStrike" cap="none">
              <a:solidFill>
                <a:srgbClr val="000000"/>
              </a:solidFill>
              <a:latin typeface="Arial"/>
              <a:ea typeface="Arial"/>
              <a:cs typeface="Arial"/>
              <a:sym typeface="Arial"/>
            </a:endParaRPr>
          </a:p>
        </p:txBody>
      </p:sp>
      <p:sp>
        <p:nvSpPr>
          <p:cNvPr id="245" name="Google Shape;245;p21"/>
          <p:cNvSpPr txBox="1"/>
          <p:nvPr/>
        </p:nvSpPr>
        <p:spPr>
          <a:xfrm>
            <a:off x="723340" y="2900631"/>
            <a:ext cx="873368"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a:solidFill>
                  <a:schemeClr val="lt1"/>
                </a:solidFill>
                <a:latin typeface="Roboto"/>
                <a:ea typeface="Roboto"/>
                <a:cs typeface="Roboto"/>
                <a:sym typeface="Roboto"/>
              </a:rPr>
              <a:t>02</a:t>
            </a:r>
            <a:endParaRPr sz="1400" b="0" i="0" u="none" strike="noStrike" cap="none">
              <a:solidFill>
                <a:srgbClr val="000000"/>
              </a:solidFill>
              <a:latin typeface="Arial"/>
              <a:ea typeface="Arial"/>
              <a:cs typeface="Arial"/>
              <a:sym typeface="Arial"/>
            </a:endParaRPr>
          </a:p>
        </p:txBody>
      </p:sp>
      <p:sp>
        <p:nvSpPr>
          <p:cNvPr id="246" name="Google Shape;246;p21"/>
          <p:cNvSpPr/>
          <p:nvPr/>
        </p:nvSpPr>
        <p:spPr>
          <a:xfrm>
            <a:off x="10645254" y="672566"/>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21"/>
          <p:cNvSpPr/>
          <p:nvPr/>
        </p:nvSpPr>
        <p:spPr>
          <a:xfrm>
            <a:off x="10645254" y="669488"/>
            <a:ext cx="1546746" cy="326799"/>
          </a:xfrm>
          <a:prstGeom prst="rect">
            <a:avLst/>
          </a:prstGeom>
          <a:solidFill>
            <a:srgbClr val="F8C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p21" descr="A black and white logo  Description automatically generated"/>
          <p:cNvPicPr preferRelativeResize="0"/>
          <p:nvPr/>
        </p:nvPicPr>
        <p:blipFill rotWithShape="1">
          <a:blip r:embed="rId4">
            <a:alphaModFix/>
          </a:blip>
          <a:srcRect/>
          <a:stretch/>
        </p:blipFill>
        <p:spPr>
          <a:xfrm>
            <a:off x="570287" y="496125"/>
            <a:ext cx="1194948" cy="500162"/>
          </a:xfrm>
          <a:prstGeom prst="rect">
            <a:avLst/>
          </a:prstGeom>
          <a:noFill/>
          <a:ln>
            <a:noFill/>
          </a:ln>
        </p:spPr>
      </p:pic>
      <p:sp>
        <p:nvSpPr>
          <p:cNvPr id="249" name="Google Shape;249;p21"/>
          <p:cNvSpPr txBox="1"/>
          <p:nvPr/>
        </p:nvSpPr>
        <p:spPr>
          <a:xfrm>
            <a:off x="9273654"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000000"/>
      </a:accent1>
      <a:accent2>
        <a:srgbClr val="FFC30B"/>
      </a:accent2>
      <a:accent3>
        <a:srgbClr val="A5A5A5"/>
      </a:accent3>
      <a:accent4>
        <a:srgbClr val="FFD965"/>
      </a:accent4>
      <a:accent5>
        <a:srgbClr val="FFEFC1"/>
      </a:accent5>
      <a:accent6>
        <a:srgbClr val="FFE79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1676</Words>
  <Application>Microsoft Office PowerPoint</Application>
  <PresentationFormat>Widescreen</PresentationFormat>
  <Paragraphs>341</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Roboto</vt:lpstr>
      <vt:lpstr>Montserrat</vt:lpstr>
      <vt:lpstr>Calibri</vt:lpstr>
      <vt:lpstr>Roboto Light</vt:lpstr>
      <vt:lpstr>Verdana</vt:lpstr>
      <vt:lpstr>Arial</vt:lpstr>
      <vt:lpstr>Times New Roman</vt:lpstr>
      <vt:lpstr>Noto Sans Symbols</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Demand, Supply and Price Movements Expected this Year</vt:lpstr>
      <vt:lpstr>PowerPoint Presentation</vt:lpstr>
      <vt:lpstr>#11 OCC US domestic</vt:lpstr>
      <vt:lpstr>#11 Old Corrugated Containers export</vt:lpstr>
      <vt:lpstr>PowerPoint Presentation</vt:lpstr>
      <vt:lpstr>US recovered paper exports</vt:lpstr>
      <vt:lpstr>Top five buyers of the US’ recycled paper </vt:lpstr>
      <vt:lpstr>PowerPoint Presentation</vt:lpstr>
      <vt:lpstr>Fundamentals for continued long-term growth exist</vt:lpstr>
      <vt:lpstr>North America Paper and Packaging Industry Dashboard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Huban Kasimi</cp:lastModifiedBy>
  <cp:revision>3</cp:revision>
  <dcterms:modified xsi:type="dcterms:W3CDTF">2024-01-17T12:44:18Z</dcterms:modified>
</cp:coreProperties>
</file>