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5"/>
  </p:notesMasterIdLst>
  <p:sldIdLst>
    <p:sldId id="29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Lst>
  <p:sldSz cx="12192000" cy="6858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2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11055-62F9-F389-B249-E237449E79B1}" v="11" dt="2024-11-14T14:29:42.5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02EA1F8D-3477-435C-9D1F-96F0359E7F15}" type="datetimeFigureOut">
              <a:rPr lang="en-US" smtClean="0"/>
              <a:t>11/14/2024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1D0B7321-4597-46A6-9CFB-5CB5F854918E}" type="slidenum">
              <a:rPr lang="en-US" smtClean="0"/>
              <a:t>‹#›</a:t>
            </a:fld>
            <a:endParaRPr lang="en-US"/>
          </a:p>
        </p:txBody>
      </p:sp>
    </p:spTree>
    <p:extLst>
      <p:ext uri="{BB962C8B-B14F-4D97-AF65-F5344CB8AC3E}">
        <p14:creationId xmlns:p14="http://schemas.microsoft.com/office/powerpoint/2010/main" val="289915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0B7321-4597-46A6-9CFB-5CB5F854918E}" type="slidenum">
              <a:rPr lang="en-US" smtClean="0"/>
              <a:t>20</a:t>
            </a:fld>
            <a:endParaRPr lang="en-US"/>
          </a:p>
        </p:txBody>
      </p:sp>
    </p:spTree>
    <p:extLst>
      <p:ext uri="{BB962C8B-B14F-4D97-AF65-F5344CB8AC3E}">
        <p14:creationId xmlns:p14="http://schemas.microsoft.com/office/powerpoint/2010/main" val="180089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3"/>
            <a:ext cx="9144000" cy="2076567"/>
          </a:xfrm>
        </p:spPr>
        <p:txBody>
          <a:bodyPr anchor="b">
            <a:normAutofit/>
          </a:bodyPr>
          <a:lstStyle>
            <a:lvl1pPr algn="l">
              <a:lnSpc>
                <a:spcPts val="5500"/>
              </a:lnSpc>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844376" y="3058338"/>
            <a:ext cx="8225481" cy="586905"/>
          </a:xfrm>
        </p:spPr>
        <p:txBody>
          <a:bodyPr>
            <a:normAutofit/>
          </a:bodyPr>
          <a:lstStyle>
            <a:lvl1pPr marL="0" indent="0" algn="l">
              <a:lnSpc>
                <a:spcPts val="2640"/>
              </a:lnSpc>
              <a:spcBef>
                <a:spcPts val="0"/>
              </a:spcBef>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6" y="3929445"/>
            <a:ext cx="8366125" cy="678996"/>
          </a:xfrm>
        </p:spPr>
        <p:txBody>
          <a:bodyPr>
            <a:normAutofit/>
          </a:bodyPr>
          <a:lstStyle>
            <a:lvl1pPr marL="0" indent="0">
              <a:lnSpc>
                <a:spcPts val="2160"/>
              </a:lnSpc>
              <a:spcBef>
                <a:spcPts val="0"/>
              </a:spcBef>
              <a:buNone/>
              <a:defRPr sz="1800" b="1" spc="10"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1753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5675492" cy="797630"/>
          </a:xfrm>
        </p:spPr>
        <p:txBody>
          <a:bodyPr anchor="t"/>
          <a:lstStyle/>
          <a:p>
            <a:r>
              <a:rPr lang="en-US"/>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a:p>
        </p:txBody>
      </p:sp>
    </p:spTree>
    <p:extLst>
      <p:ext uri="{BB962C8B-B14F-4D97-AF65-F5344CB8AC3E}">
        <p14:creationId xmlns:p14="http://schemas.microsoft.com/office/powerpoint/2010/main" val="321502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2110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2699717"/>
            <a:ext cx="4975582" cy="653082"/>
          </a:xfrm>
        </p:spPr>
        <p:txBody>
          <a:bodyPr>
            <a:noAutofit/>
          </a:bodyPr>
          <a:lstStyle>
            <a:lvl1pPr>
              <a:defRPr sz="2300" b="1">
                <a:solidFill>
                  <a:schemeClr val="accent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3" y="2699717"/>
            <a:ext cx="4975582" cy="653082"/>
          </a:xfrm>
        </p:spPr>
        <p:txBody>
          <a:bodyPr>
            <a:noAutofit/>
          </a:bodyPr>
          <a:lstStyle>
            <a:lvl1pPr>
              <a:defRPr sz="23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992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1094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4" y="2776362"/>
            <a:ext cx="2926080" cy="1463040"/>
          </a:xfrm>
        </p:spPr>
        <p:txBody>
          <a:bodyPr/>
          <a:lstStyle/>
          <a:p>
            <a:endParaRPr lang="en-US"/>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a:p>
        </p:txBody>
      </p:sp>
    </p:spTree>
    <p:extLst>
      <p:ext uri="{BB962C8B-B14F-4D97-AF65-F5344CB8AC3E}">
        <p14:creationId xmlns:p14="http://schemas.microsoft.com/office/powerpoint/2010/main" val="28784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8071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18997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3"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39"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2"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35235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6"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0" indent="0">
              <a:buNone/>
              <a:defRPr/>
            </a:lvl3pPr>
            <a:lvl4pPr marL="365760" indent="0">
              <a:buNone/>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31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4" y="0"/>
            <a:ext cx="7443216" cy="6720840"/>
          </a:xfrm>
        </p:spPr>
        <p:txBody>
          <a:bodyPr/>
          <a:lstStyle/>
          <a:p>
            <a:endParaRPr lang="en-US"/>
          </a:p>
        </p:txBody>
      </p:sp>
    </p:spTree>
    <p:extLst>
      <p:ext uri="{BB962C8B-B14F-4D97-AF65-F5344CB8AC3E}">
        <p14:creationId xmlns:p14="http://schemas.microsoft.com/office/powerpoint/2010/main" val="28003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6" y="669929"/>
            <a:ext cx="10515600" cy="797630"/>
          </a:xfrm>
        </p:spPr>
        <p:txBody>
          <a:bodyPr anchor="t">
            <a:normAutofit/>
          </a:bodyPr>
          <a:lstStyle>
            <a:lvl1pPr>
              <a:lnSpc>
                <a:spcPts val="5000"/>
              </a:lnSpc>
              <a:defRPr sz="4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p:cNvSpPr>
            <a:spLocks noGrp="1"/>
          </p:cNvSpPr>
          <p:nvPr>
            <p:ph idx="1" hasCustomPrompt="1"/>
          </p:nvPr>
        </p:nvSpPr>
        <p:spPr>
          <a:xfrm>
            <a:off x="905930" y="2131126"/>
            <a:ext cx="5528736" cy="562069"/>
          </a:xfrm>
        </p:spPr>
        <p:txBody>
          <a:bodyPr>
            <a:normAutofit/>
          </a:bodyPr>
          <a:lstStyle>
            <a:lvl1pPr marL="0" indent="0">
              <a:lnSpc>
                <a:spcPts val="3100"/>
              </a:lnSpc>
              <a:spcBef>
                <a:spcPts val="0"/>
              </a:spcBef>
              <a:buFontTx/>
              <a:buNone/>
              <a:defRPr sz="26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0" y="2616548"/>
            <a:ext cx="5528736" cy="562069"/>
          </a:xfrm>
        </p:spPr>
        <p:txBody>
          <a:bodyPr>
            <a:normAutofit/>
          </a:bodyPr>
          <a:lstStyle>
            <a:lvl1pPr marL="0" indent="0">
              <a:lnSpc>
                <a:spcPts val="3000"/>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0" y="3034237"/>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0" y="3451926"/>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phone</a:t>
            </a:r>
          </a:p>
        </p:txBody>
      </p:sp>
    </p:spTree>
    <p:extLst>
      <p:ext uri="{BB962C8B-B14F-4D97-AF65-F5344CB8AC3E}">
        <p14:creationId xmlns:p14="http://schemas.microsoft.com/office/powerpoint/2010/main" val="337102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7598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81732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415377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4253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2" y="1623130"/>
            <a:ext cx="3831336" cy="3831336"/>
          </a:xfrm>
        </p:spPr>
        <p:txBody>
          <a:bodyPr/>
          <a:lstStyle/>
          <a:p>
            <a:endParaRPr lang="en-US"/>
          </a:p>
        </p:txBody>
      </p:sp>
    </p:spTree>
    <p:extLst>
      <p:ext uri="{BB962C8B-B14F-4D97-AF65-F5344CB8AC3E}">
        <p14:creationId xmlns:p14="http://schemas.microsoft.com/office/powerpoint/2010/main" val="177614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6"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278554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7" y="1462710"/>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266520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4"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7715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3"/>
            <a:ext cx="4402138" cy="3836987"/>
          </a:xfrm>
        </p:spPr>
        <p:txBody>
          <a:bodyPr/>
          <a:lstStyle/>
          <a:p>
            <a:endParaRPr lang="en-US"/>
          </a:p>
        </p:txBody>
      </p:sp>
    </p:spTree>
    <p:extLst>
      <p:ext uri="{BB962C8B-B14F-4D97-AF65-F5344CB8AC3E}">
        <p14:creationId xmlns:p14="http://schemas.microsoft.com/office/powerpoint/2010/main" val="25357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330034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41D7597-67A4-D4B1-4848-F32D8B721C47}"/>
              </a:ext>
            </a:extLst>
          </p:cNvPr>
          <p:cNvSpPr txBox="1"/>
          <p:nvPr/>
        </p:nvSpPr>
        <p:spPr>
          <a:xfrm>
            <a:off x="3490620" y="3443042"/>
            <a:ext cx="7086880" cy="667427"/>
          </a:xfrm>
          <a:prstGeom prst="rect">
            <a:avLst/>
          </a:prstGeom>
        </p:spPr>
        <p:txBody>
          <a:bodyPr vert="horz" wrap="square" lIns="0" tIns="12700" rIns="0" bIns="0" rtlCol="0">
            <a:spAutoFit/>
          </a:bodyPr>
          <a:lstStyle/>
          <a:p>
            <a:pPr marL="12700">
              <a:lnSpc>
                <a:spcPts val="5715"/>
              </a:lnSpc>
              <a:spcBef>
                <a:spcPts val="100"/>
              </a:spcBef>
            </a:pPr>
            <a:r>
              <a:rPr lang="en-US" sz="4000">
                <a:solidFill>
                  <a:srgbClr val="592B8A"/>
                </a:solidFill>
                <a:latin typeface="Verdana" panose="020B0604030504040204" pitchFamily="34" charset="0"/>
                <a:ea typeface="Verdana" panose="020B0604030504040204" pitchFamily="34" charset="0"/>
              </a:rPr>
              <a:t>Leadership:</a:t>
            </a:r>
            <a:r>
              <a:rPr lang="en-US" sz="3600">
                <a:solidFill>
                  <a:srgbClr val="592B8A"/>
                </a:solidFill>
                <a:latin typeface="Verdana" panose="020B0604030504040204" pitchFamily="34" charset="0"/>
                <a:ea typeface="Verdana" panose="020B0604030504040204" pitchFamily="34" charset="0"/>
              </a:rPr>
              <a:t>2024-2026</a:t>
            </a:r>
            <a:endParaRPr lang="en-US" sz="2000">
              <a:solidFill>
                <a:srgbClr val="592B8A"/>
              </a:solidFill>
              <a:latin typeface="Verdana" panose="020B0604030504040204" pitchFamily="34" charset="0"/>
              <a:ea typeface="Verdana" panose="020B0604030504040204" pitchFamily="34" charset="0"/>
              <a:cs typeface="Arial"/>
            </a:endParaRPr>
          </a:p>
        </p:txBody>
      </p:sp>
      <p:sp>
        <p:nvSpPr>
          <p:cNvPr id="8" name="object 3">
            <a:extLst>
              <a:ext uri="{FF2B5EF4-FFF2-40B4-BE49-F238E27FC236}">
                <a16:creationId xmlns:a16="http://schemas.microsoft.com/office/drawing/2014/main" id="{ACA13646-8DAD-2FED-A7A0-A5E3C30527BF}"/>
              </a:ext>
            </a:extLst>
          </p:cNvPr>
          <p:cNvSpPr/>
          <p:nvPr/>
        </p:nvSpPr>
        <p:spPr>
          <a:xfrm>
            <a:off x="2317376" y="2079812"/>
            <a:ext cx="0" cy="1705610"/>
          </a:xfrm>
          <a:custGeom>
            <a:avLst/>
            <a:gdLst/>
            <a:ahLst/>
            <a:cxnLst/>
            <a:rect l="l" t="t" r="r" b="b"/>
            <a:pathLst>
              <a:path h="1705610">
                <a:moveTo>
                  <a:pt x="0" y="0"/>
                </a:moveTo>
                <a:lnTo>
                  <a:pt x="0" y="1705229"/>
                </a:lnTo>
              </a:path>
            </a:pathLst>
          </a:custGeom>
          <a:ln w="6350">
            <a:solidFill>
              <a:srgbClr val="000000"/>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9" name="object 4">
            <a:extLst>
              <a:ext uri="{FF2B5EF4-FFF2-40B4-BE49-F238E27FC236}">
                <a16:creationId xmlns:a16="http://schemas.microsoft.com/office/drawing/2014/main" id="{55893B73-A329-7D25-7DDE-73E0603230B2}"/>
              </a:ext>
            </a:extLst>
          </p:cNvPr>
          <p:cNvSpPr/>
          <p:nvPr/>
        </p:nvSpPr>
        <p:spPr>
          <a:xfrm>
            <a:off x="3520437" y="4302252"/>
            <a:ext cx="4422140" cy="0"/>
          </a:xfrm>
          <a:custGeom>
            <a:avLst/>
            <a:gdLst/>
            <a:ahLst/>
            <a:cxnLst/>
            <a:rect l="l" t="t" r="r" b="b"/>
            <a:pathLst>
              <a:path w="4422140">
                <a:moveTo>
                  <a:pt x="4421720" y="0"/>
                </a:moveTo>
                <a:lnTo>
                  <a:pt x="0" y="0"/>
                </a:lnTo>
              </a:path>
            </a:pathLst>
          </a:custGeom>
          <a:ln w="6350">
            <a:solidFill>
              <a:srgbClr val="000000"/>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0" name="object 5">
            <a:extLst>
              <a:ext uri="{FF2B5EF4-FFF2-40B4-BE49-F238E27FC236}">
                <a16:creationId xmlns:a16="http://schemas.microsoft.com/office/drawing/2014/main" id="{16B89E2C-4142-72C1-A208-F076DC068F67}"/>
              </a:ext>
            </a:extLst>
          </p:cNvPr>
          <p:cNvSpPr txBox="1"/>
          <p:nvPr/>
        </p:nvSpPr>
        <p:spPr>
          <a:xfrm>
            <a:off x="3520437" y="4115630"/>
            <a:ext cx="4508500" cy="608885"/>
          </a:xfrm>
          <a:prstGeom prst="rect">
            <a:avLst/>
          </a:prstGeom>
        </p:spPr>
        <p:txBody>
          <a:bodyPr vert="horz" wrap="square" lIns="0" tIns="12700" rIns="0" bIns="0" rtlCol="0" anchor="t">
            <a:spAutoFit/>
          </a:bodyPr>
          <a:lstStyle/>
          <a:p>
            <a:pPr marL="12700">
              <a:lnSpc>
                <a:spcPts val="5715"/>
              </a:lnSpc>
            </a:pPr>
            <a:r>
              <a:rPr lang="en-US" dirty="0">
                <a:solidFill>
                  <a:srgbClr val="592B8A"/>
                </a:solidFill>
                <a:latin typeface="Verdana"/>
                <a:ea typeface="Verdana"/>
              </a:rPr>
              <a:t>A</a:t>
            </a:r>
            <a:r>
              <a:rPr lang="en-US" sz="1800" dirty="0">
                <a:solidFill>
                  <a:srgbClr val="592B8A"/>
                </a:solidFill>
                <a:latin typeface="Verdana"/>
                <a:ea typeface="Verdana"/>
              </a:rPr>
              <a:t>s of </a:t>
            </a:r>
            <a:r>
              <a:rPr lang="en-US" dirty="0">
                <a:solidFill>
                  <a:srgbClr val="592B8A"/>
                </a:solidFill>
                <a:latin typeface="Verdana"/>
                <a:ea typeface="Verdana"/>
              </a:rPr>
              <a:t>November 14, 2024</a:t>
            </a:r>
            <a:endParaRPr lang="en-US" sz="1800" dirty="0">
              <a:solidFill>
                <a:srgbClr val="592B8A"/>
              </a:solidFill>
              <a:latin typeface="Verdana"/>
              <a:ea typeface="Verdana"/>
              <a:cs typeface="Arial"/>
            </a:endParaRPr>
          </a:p>
        </p:txBody>
      </p:sp>
      <p:pic>
        <p:nvPicPr>
          <p:cNvPr id="11" name="object 6">
            <a:extLst>
              <a:ext uri="{FF2B5EF4-FFF2-40B4-BE49-F238E27FC236}">
                <a16:creationId xmlns:a16="http://schemas.microsoft.com/office/drawing/2014/main" id="{40DFEF61-AFAD-54A9-5086-B147CB3F5303}"/>
              </a:ext>
            </a:extLst>
          </p:cNvPr>
          <p:cNvPicPr/>
          <p:nvPr/>
        </p:nvPicPr>
        <p:blipFill>
          <a:blip r:embed="rId2" cstate="print">
            <a:extLst>
              <a:ext uri="{28A0092B-C50C-407E-A947-70E740481C1C}">
                <a14:useLocalDpi xmlns:a14="http://schemas.microsoft.com/office/drawing/2010/main" val="0"/>
              </a:ext>
            </a:extLst>
          </a:blip>
          <a:srcRect/>
          <a:stretch/>
        </p:blipFill>
        <p:spPr>
          <a:xfrm>
            <a:off x="457200" y="304800"/>
            <a:ext cx="3520436" cy="1477645"/>
          </a:xfrm>
          <a:prstGeom prst="rect">
            <a:avLst/>
          </a:prstGeom>
        </p:spPr>
      </p:pic>
      <p:sp>
        <p:nvSpPr>
          <p:cNvPr id="12" name="object 8">
            <a:extLst>
              <a:ext uri="{FF2B5EF4-FFF2-40B4-BE49-F238E27FC236}">
                <a16:creationId xmlns:a16="http://schemas.microsoft.com/office/drawing/2014/main" id="{63583B71-B57B-41E5-CEE7-73A28D950C6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115570">
              <a:lnSpc>
                <a:spcPts val="1240"/>
              </a:lnSpc>
            </a:pPr>
            <a:fld id="{81D60167-4931-47E6-BA6A-407CBD079E47}" type="slidenum">
              <a:rPr lang="en-US" spc="-50" smtClean="0">
                <a:solidFill>
                  <a:schemeClr val="bg1"/>
                </a:solidFill>
                <a:latin typeface="Verdana" panose="020B0604030504040204" pitchFamily="34" charset="0"/>
                <a:ea typeface="Verdana" panose="020B0604030504040204" pitchFamily="34" charset="0"/>
              </a:rPr>
              <a:pPr marL="115570">
                <a:lnSpc>
                  <a:spcPts val="1240"/>
                </a:lnSpc>
              </a:pPr>
              <a:t>1</a:t>
            </a:fld>
            <a:endParaRPr lang="en-US" spc="-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4575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E8334CE-0A85-F7EC-E264-D77832E51ED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10</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A7284EE6-666F-898D-EADD-B58B1ED04631}"/>
              </a:ext>
            </a:extLst>
          </p:cNvPr>
          <p:cNvSpPr txBox="1"/>
          <p:nvPr/>
        </p:nvSpPr>
        <p:spPr>
          <a:xfrm>
            <a:off x="929639" y="1290247"/>
            <a:ext cx="1640839"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Membership</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A2A387A3-A24F-B0E5-CE47-0EF41C7BF5D3}"/>
              </a:ext>
            </a:extLst>
          </p:cNvPr>
          <p:cNvSpPr txBox="1"/>
          <p:nvPr/>
        </p:nvSpPr>
        <p:spPr>
          <a:xfrm>
            <a:off x="1322069" y="1706299"/>
            <a:ext cx="9952990" cy="995850"/>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oversight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45">
                <a:solidFill>
                  <a:srgbClr val="592B8A"/>
                </a:solidFill>
                <a:latin typeface="Verdana" panose="020B0604030504040204" pitchFamily="34" charset="0"/>
                <a:ea typeface="Verdana" panose="020B0604030504040204" pitchFamily="34" charset="0"/>
                <a:cs typeface="Calibri"/>
              </a:rPr>
              <a:t> </a:t>
            </a:r>
            <a:r>
              <a:rPr lang="en-US" sz="1100" spc="-10" err="1">
                <a:solidFill>
                  <a:srgbClr val="592B8A"/>
                </a:solidFill>
                <a:latin typeface="Verdana" panose="020B0604030504040204" pitchFamily="34" charset="0"/>
                <a:ea typeface="Verdana" panose="020B0604030504040204" pitchFamily="34" charset="0"/>
                <a:cs typeface="Calibri"/>
              </a:rPr>
              <a:t>ReMA</a:t>
            </a:r>
            <a:r>
              <a:rPr sz="1100" spc="-10" err="1">
                <a:solidFill>
                  <a:srgbClr val="592B8A"/>
                </a:solidFill>
                <a:latin typeface="Verdana" panose="020B0604030504040204" pitchFamily="34" charset="0"/>
                <a:ea typeface="Verdana" panose="020B0604030504040204" pitchFamily="34" charset="0"/>
                <a:cs typeface="Calibri"/>
              </a:rPr>
              <a:t>’s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membership</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structure;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recruitment,</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engagement,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retention</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a:t>
            </a:r>
            <a:r>
              <a:rPr sz="1100" spc="-3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benefits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ensure</a:t>
            </a:r>
            <a:r>
              <a:rPr sz="1100" spc="-2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6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remains</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relevant,</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delivers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value,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responsive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needs,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generates</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revenue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support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work</a:t>
            </a:r>
            <a:r>
              <a:rPr sz="1100" spc="-5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of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6728459">
              <a:lnSpc>
                <a:spcPct val="127299"/>
              </a:lnSpc>
              <a:spcBef>
                <a:spcPts val="25"/>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CEDAD88-20DD-8653-88F1-86C858D111A7}"/>
              </a:ext>
            </a:extLst>
          </p:cNvPr>
          <p:cNvSpPr txBox="1"/>
          <p:nvPr/>
        </p:nvSpPr>
        <p:spPr>
          <a:xfrm>
            <a:off x="1032509" y="3895846"/>
            <a:ext cx="579120" cy="289823"/>
          </a:xfrm>
          <a:prstGeom prst="rect">
            <a:avLst/>
          </a:prstGeom>
        </p:spPr>
        <p:txBody>
          <a:bodyPr vert="horz" wrap="square" lIns="0" tIns="12700" rIns="0" bIns="0" rtlCol="0">
            <a:spAutoFit/>
          </a:bodyPr>
          <a:lstStyle/>
          <a:p>
            <a:pPr>
              <a:lnSpc>
                <a:spcPct val="100000"/>
              </a:lnSpc>
              <a:spcBef>
                <a:spcPts val="100"/>
              </a:spcBef>
            </a:pPr>
            <a:r>
              <a:rPr b="1" spc="-25">
                <a:solidFill>
                  <a:srgbClr val="592B8A"/>
                </a:solidFill>
                <a:latin typeface="Verdana" panose="020B0604030504040204" pitchFamily="34" charset="0"/>
                <a:ea typeface="Verdana" panose="020B0604030504040204" pitchFamily="34" charset="0"/>
                <a:cs typeface="Calibri"/>
              </a:rPr>
              <a:t>MRF</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D29929DD-FBB1-A06D-DCDB-292EF0E3545C}"/>
              </a:ext>
            </a:extLst>
          </p:cNvPr>
          <p:cNvSpPr txBox="1"/>
          <p:nvPr/>
        </p:nvSpPr>
        <p:spPr>
          <a:xfrm>
            <a:off x="1322069" y="4211029"/>
            <a:ext cx="9900920" cy="82266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where</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processors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residential</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(whether</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single-</a:t>
            </a:r>
            <a:r>
              <a:rPr sz="1100">
                <a:solidFill>
                  <a:srgbClr val="592B8A"/>
                </a:solidFill>
                <a:latin typeface="Verdana" panose="020B0604030504040204" pitchFamily="34" charset="0"/>
                <a:ea typeface="Verdana" panose="020B0604030504040204" pitchFamily="34" charset="0"/>
                <a:cs typeface="Calibri"/>
              </a:rPr>
              <a:t>stream,</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dual-</a:t>
            </a:r>
            <a:r>
              <a:rPr sz="1100">
                <a:solidFill>
                  <a:srgbClr val="592B8A"/>
                </a:solidFill>
                <a:latin typeface="Verdana" panose="020B0604030504040204" pitchFamily="34" charset="0"/>
                <a:ea typeface="Verdana" panose="020B0604030504040204" pitchFamily="34" charset="0"/>
                <a:cs typeface="Calibri"/>
              </a:rPr>
              <a:t>stream,</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or</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drop</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a:t>
            </a:r>
            <a:r>
              <a:rPr sz="1100" spc="-5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4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consumers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generated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those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exchange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pertinent </a:t>
            </a:r>
            <a:r>
              <a:rPr sz="1100" spc="-10">
                <a:solidFill>
                  <a:srgbClr val="592B8A"/>
                </a:solidFill>
                <a:latin typeface="Verdana" panose="020B0604030504040204" pitchFamily="34" charset="0"/>
                <a:ea typeface="Verdana" panose="020B0604030504040204" pitchFamily="34" charset="0"/>
                <a:cs typeface="Calibri"/>
              </a:rPr>
              <a:t>information,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discuss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emerging </a:t>
            </a:r>
            <a:r>
              <a:rPr sz="1100">
                <a:solidFill>
                  <a:srgbClr val="592B8A"/>
                </a:solidFill>
                <a:latin typeface="Verdana" panose="020B0604030504040204" pitchFamily="34" charset="0"/>
                <a:ea typeface="Verdana" panose="020B0604030504040204" pitchFamily="34" charset="0"/>
                <a:cs typeface="Calibri"/>
              </a:rPr>
              <a:t>issues,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stay</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abreast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domestic</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economic</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developments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markets.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61A2244D-C655-3B88-C879-DA905AF1804C}"/>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CEB40E1-736A-9ED4-818C-3E20A2A612A0}"/>
              </a:ext>
            </a:extLst>
          </p:cNvPr>
          <p:cNvSpPr txBox="1"/>
          <p:nvPr/>
        </p:nvSpPr>
        <p:spPr>
          <a:xfrm>
            <a:off x="1742988" y="2544629"/>
            <a:ext cx="6019800" cy="522900"/>
          </a:xfrm>
          <a:prstGeom prst="rect">
            <a:avLst/>
          </a:prstGeom>
          <a:noFill/>
        </p:spPr>
        <p:txBody>
          <a:bodyPr wrap="square" rtlCol="0">
            <a:spAutoFit/>
          </a:bodyPr>
          <a:lstStyle/>
          <a:p>
            <a:pPr>
              <a:lnSpc>
                <a:spcPct val="150000"/>
              </a:lnSpc>
            </a:pPr>
            <a:r>
              <a:rPr lang="en-US" sz="1000">
                <a:solidFill>
                  <a:srgbClr val="7030A0"/>
                </a:solidFill>
                <a:latin typeface="+mn-lt"/>
              </a:rPr>
              <a:t>Co-Chairs: Nancy Womack &amp; Jacqueline Lotzkar</a:t>
            </a:r>
          </a:p>
          <a:p>
            <a:pPr>
              <a:lnSpc>
                <a:spcPct val="150000"/>
              </a:lnSpc>
            </a:pPr>
            <a:r>
              <a:rPr lang="en-US" sz="1000">
                <a:solidFill>
                  <a:srgbClr val="7030A0"/>
                </a:solidFill>
                <a:latin typeface="+mn-lt"/>
              </a:rPr>
              <a:t>Staff Liaison: Brianna Gianti</a:t>
            </a:r>
          </a:p>
        </p:txBody>
      </p:sp>
      <p:sp>
        <p:nvSpPr>
          <p:cNvPr id="9" name="TextBox 8">
            <a:extLst>
              <a:ext uri="{FF2B5EF4-FFF2-40B4-BE49-F238E27FC236}">
                <a16:creationId xmlns:a16="http://schemas.microsoft.com/office/drawing/2014/main" id="{378CD802-1F40-F885-5134-200779285A55}"/>
              </a:ext>
            </a:extLst>
          </p:cNvPr>
          <p:cNvSpPr txBox="1"/>
          <p:nvPr/>
        </p:nvSpPr>
        <p:spPr>
          <a:xfrm>
            <a:off x="1981200" y="5070133"/>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Michael Hughes &amp; Shannon Crawford Gay </a:t>
            </a:r>
          </a:p>
          <a:p>
            <a:pPr>
              <a:lnSpc>
                <a:spcPct val="150000"/>
              </a:lnSpc>
            </a:pPr>
            <a:r>
              <a:rPr lang="en-US" sz="1000">
                <a:solidFill>
                  <a:srgbClr val="592B8A"/>
                </a:solidFill>
                <a:latin typeface="+mn-lt"/>
              </a:rPr>
              <a:t>Staff Liaison: Bret Biggers</a:t>
            </a:r>
          </a:p>
        </p:txBody>
      </p:sp>
    </p:spTree>
    <p:extLst>
      <p:ext uri="{BB962C8B-B14F-4D97-AF65-F5344CB8AC3E}">
        <p14:creationId xmlns:p14="http://schemas.microsoft.com/office/powerpoint/2010/main" val="93219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B4A76958-B0CA-106D-F612-0F9D7703BEFA}"/>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11</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74E46427-9E1D-1979-B066-426410F8B758}"/>
              </a:ext>
            </a:extLst>
          </p:cNvPr>
          <p:cNvSpPr txBox="1"/>
          <p:nvPr/>
        </p:nvSpPr>
        <p:spPr>
          <a:xfrm>
            <a:off x="916939" y="1408824"/>
            <a:ext cx="2893061" cy="289823"/>
          </a:xfrm>
          <a:prstGeom prst="rect">
            <a:avLst/>
          </a:prstGeom>
        </p:spPr>
        <p:txBody>
          <a:bodyPr vert="horz" wrap="square" lIns="0" tIns="12700" rIns="0" bIns="0" rtlCol="0">
            <a:spAutoFit/>
          </a:bodyPr>
          <a:lstStyle/>
          <a:p>
            <a:pPr marL="12700">
              <a:lnSpc>
                <a:spcPct val="100000"/>
              </a:lnSpc>
              <a:spcBef>
                <a:spcPts val="100"/>
              </a:spcBef>
            </a:pPr>
            <a:r>
              <a:rPr b="1">
                <a:solidFill>
                  <a:srgbClr val="592B8A"/>
                </a:solidFill>
                <a:latin typeface="Verdana" panose="020B0604030504040204" pitchFamily="34" charset="0"/>
                <a:ea typeface="Verdana" panose="020B0604030504040204" pitchFamily="34" charset="0"/>
                <a:cs typeface="Calibri"/>
              </a:rPr>
              <a:t>Safe</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Operations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769A7C2B-80BA-7302-ACA9-8DF0670F45BE}"/>
              </a:ext>
            </a:extLst>
          </p:cNvPr>
          <p:cNvSpPr txBox="1"/>
          <p:nvPr/>
        </p:nvSpPr>
        <p:spPr>
          <a:xfrm>
            <a:off x="1235583" y="1798786"/>
            <a:ext cx="9831705"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2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Safe</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Operations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issues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affecting </a:t>
            </a:r>
            <a:r>
              <a:rPr sz="1100">
                <a:solidFill>
                  <a:srgbClr val="592B8A"/>
                </a:solidFill>
                <a:latin typeface="Verdana" panose="020B0604030504040204" pitchFamily="34" charset="0"/>
                <a:ea typeface="Verdana" panose="020B0604030504040204" pitchFamily="34" charset="0"/>
                <a:cs typeface="Calibri"/>
              </a:rPr>
              <a:t>members’</a:t>
            </a:r>
            <a:r>
              <a:rPr sz="1100" spc="-35">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day-</a:t>
            </a:r>
            <a:r>
              <a:rPr sz="1100" spc="-10">
                <a:solidFill>
                  <a:srgbClr val="592B8A"/>
                </a:solidFill>
                <a:latin typeface="Verdana" panose="020B0604030504040204" pitchFamily="34" charset="0"/>
                <a:ea typeface="Verdana" panose="020B0604030504040204" pitchFamily="34" charset="0"/>
                <a:cs typeface="Calibri"/>
              </a:rPr>
              <a:t>to-</a:t>
            </a:r>
            <a:r>
              <a:rPr sz="1100">
                <a:solidFill>
                  <a:srgbClr val="592B8A"/>
                </a:solidFill>
                <a:latin typeface="Verdana" panose="020B0604030504040204" pitchFamily="34" charset="0"/>
                <a:ea typeface="Verdana" panose="020B0604030504040204" pitchFamily="34" charset="0"/>
                <a:cs typeface="Calibri"/>
              </a:rPr>
              <a:t>day</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operations,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including </a:t>
            </a:r>
            <a:r>
              <a:rPr sz="1100">
                <a:solidFill>
                  <a:srgbClr val="592B8A"/>
                </a:solidFill>
                <a:latin typeface="Verdana" panose="020B0604030504040204" pitchFamily="34" charset="0"/>
                <a:ea typeface="Verdana" panose="020B0604030504040204" pitchFamily="34" charset="0"/>
                <a:cs typeface="Calibri"/>
              </a:rPr>
              <a:t>but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limited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5">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quality,</a:t>
            </a:r>
            <a:r>
              <a:rPr sz="1100" spc="-1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safety, </a:t>
            </a:r>
            <a:r>
              <a:rPr sz="1100" spc="-10">
                <a:solidFill>
                  <a:srgbClr val="592B8A"/>
                </a:solidFill>
                <a:latin typeface="Verdana" panose="020B0604030504040204" pitchFamily="34" charset="0"/>
                <a:ea typeface="Verdana" panose="020B0604030504040204" pitchFamily="34" charset="0"/>
                <a:cs typeface="Calibri"/>
              </a:rPr>
              <a:t>technology,</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transportation,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insurance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environmental compliance.</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9ABCA178-E297-C68F-8B8A-E1ACA9A971A4}"/>
              </a:ext>
            </a:extLst>
          </p:cNvPr>
          <p:cNvSpPr txBox="1"/>
          <p:nvPr/>
        </p:nvSpPr>
        <p:spPr>
          <a:xfrm>
            <a:off x="990600" y="3727727"/>
            <a:ext cx="2054861"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Shredders</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0A94E914-5918-36C1-710A-1F3F48124AF3}"/>
              </a:ext>
            </a:extLst>
          </p:cNvPr>
          <p:cNvSpPr txBox="1"/>
          <p:nvPr/>
        </p:nvSpPr>
        <p:spPr>
          <a:xfrm>
            <a:off x="1235583" y="4065340"/>
            <a:ext cx="9930130"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Shredders</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develop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positions,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procedures,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tools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support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aspects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shredder operations.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r>
              <a:rPr sz="1100" spc="-10">
                <a:solidFill>
                  <a:srgbClr val="44536A"/>
                </a:solidFill>
                <a:latin typeface="Verdana" panose="020B0604030504040204" pitchFamily="34" charset="0"/>
                <a:ea typeface="Verdana" panose="020B0604030504040204" pitchFamily="34" charset="0"/>
                <a:cs typeface="Calibri"/>
              </a:rPr>
              <a:t>:</a:t>
            </a:r>
            <a:endParaRPr sz="11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BF8E51F5-74D3-4554-8CC7-08BCC35DD3C4}"/>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F68BC929-0CB3-CE7B-AAC4-8DE81E765065}"/>
              </a:ext>
            </a:extLst>
          </p:cNvPr>
          <p:cNvSpPr txBox="1"/>
          <p:nvPr/>
        </p:nvSpPr>
        <p:spPr>
          <a:xfrm>
            <a:off x="1752600" y="2454950"/>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Tamara Deiro</a:t>
            </a:r>
          </a:p>
          <a:p>
            <a:pPr>
              <a:lnSpc>
                <a:spcPct val="150000"/>
              </a:lnSpc>
            </a:pPr>
            <a:r>
              <a:rPr lang="en-US" sz="1000">
                <a:solidFill>
                  <a:srgbClr val="592B8A"/>
                </a:solidFill>
                <a:latin typeface="+mn-lt"/>
              </a:rPr>
              <a:t>Vice-Chair: Todd Jousma</a:t>
            </a:r>
          </a:p>
          <a:p>
            <a:pPr>
              <a:lnSpc>
                <a:spcPct val="150000"/>
              </a:lnSpc>
            </a:pPr>
            <a:r>
              <a:rPr lang="en-US" sz="1000">
                <a:solidFill>
                  <a:srgbClr val="592B8A"/>
                </a:solidFill>
                <a:latin typeface="+mn-lt"/>
              </a:rPr>
              <a:t>Staff Liaison: Ryan Nolte</a:t>
            </a:r>
          </a:p>
        </p:txBody>
      </p:sp>
      <p:sp>
        <p:nvSpPr>
          <p:cNvPr id="9" name="TextBox 8">
            <a:extLst>
              <a:ext uri="{FF2B5EF4-FFF2-40B4-BE49-F238E27FC236}">
                <a16:creationId xmlns:a16="http://schemas.microsoft.com/office/drawing/2014/main" id="{890854BE-6400-4706-1B70-588268DE4F00}"/>
              </a:ext>
            </a:extLst>
          </p:cNvPr>
          <p:cNvSpPr txBox="1"/>
          <p:nvPr/>
        </p:nvSpPr>
        <p:spPr>
          <a:xfrm>
            <a:off x="1828800" y="4738155"/>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Sarah Willcutts &amp; Aaron Thomas</a:t>
            </a:r>
          </a:p>
          <a:p>
            <a:pPr>
              <a:lnSpc>
                <a:spcPct val="150000"/>
              </a:lnSpc>
            </a:pPr>
            <a:r>
              <a:rPr lang="en-US" sz="1000">
                <a:solidFill>
                  <a:srgbClr val="592B8A"/>
                </a:solidFill>
                <a:latin typeface="+mn-lt"/>
              </a:rPr>
              <a:t>Staff Liaison: David Wagger</a:t>
            </a:r>
          </a:p>
        </p:txBody>
      </p:sp>
    </p:spTree>
    <p:extLst>
      <p:ext uri="{BB962C8B-B14F-4D97-AF65-F5344CB8AC3E}">
        <p14:creationId xmlns:p14="http://schemas.microsoft.com/office/powerpoint/2010/main" val="293893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507667E1-677A-8CAF-34C0-83A8C8B3938F}"/>
              </a:ext>
            </a:extLst>
          </p:cNvPr>
          <p:cNvSpPr txBox="1">
            <a:spLocks/>
          </p:cNvSpPr>
          <p:nvPr/>
        </p:nvSpPr>
        <p:spPr>
          <a:xfrm>
            <a:off x="11067288" y="6463728"/>
            <a:ext cx="250022"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12</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423C583C-4425-03C5-45A2-9604433B0BC1}"/>
              </a:ext>
            </a:extLst>
          </p:cNvPr>
          <p:cNvSpPr txBox="1"/>
          <p:nvPr/>
        </p:nvSpPr>
        <p:spPr>
          <a:xfrm>
            <a:off x="914400" y="1447800"/>
            <a:ext cx="747468" cy="289823"/>
          </a:xfrm>
          <a:prstGeom prst="rect">
            <a:avLst/>
          </a:prstGeom>
        </p:spPr>
        <p:txBody>
          <a:bodyPr vert="horz" wrap="square" lIns="0" tIns="12700" rIns="0" bIns="0" rtlCol="0">
            <a:spAutoFit/>
          </a:bodyPr>
          <a:lstStyle/>
          <a:p>
            <a:pPr marL="12700">
              <a:lnSpc>
                <a:spcPct val="100000"/>
              </a:lnSpc>
              <a:spcBef>
                <a:spcPts val="100"/>
              </a:spcBef>
            </a:pPr>
            <a:r>
              <a:rPr b="1" spc="-30">
                <a:solidFill>
                  <a:srgbClr val="592B8A"/>
                </a:solidFill>
                <a:latin typeface="Verdana" panose="020B0604030504040204" pitchFamily="34" charset="0"/>
                <a:ea typeface="Verdana" panose="020B0604030504040204" pitchFamily="34" charset="0"/>
                <a:cs typeface="Calibri"/>
              </a:rPr>
              <a:t>Trade</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22128260-9A38-68FF-94E6-24BE87D5C7A0}"/>
              </a:ext>
            </a:extLst>
          </p:cNvPr>
          <p:cNvSpPr txBox="1"/>
          <p:nvPr/>
        </p:nvSpPr>
        <p:spPr>
          <a:xfrm>
            <a:off x="1163167" y="1840711"/>
            <a:ext cx="10132061" cy="1027845"/>
          </a:xfrm>
          <a:prstGeom prst="rect">
            <a:avLst/>
          </a:prstGeom>
        </p:spPr>
        <p:txBody>
          <a:bodyPr vert="horz" wrap="square" lIns="0" tIns="37465" rIns="0" bIns="0" rtlCol="0">
            <a:spAutoFit/>
          </a:bodyPr>
          <a:lstStyle/>
          <a:p>
            <a:pPr marL="240665" marR="5080" indent="-228600">
              <a:lnSpc>
                <a:spcPts val="1510"/>
              </a:lnSpc>
              <a:spcBef>
                <a:spcPts val="29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Trade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work</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staff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advocating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free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fair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trade</a:t>
            </a:r>
            <a:r>
              <a:rPr sz="1100" spc="-1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of </a:t>
            </a:r>
            <a:r>
              <a:rPr sz="1100" spc="-10">
                <a:solidFill>
                  <a:srgbClr val="592B8A"/>
                </a:solidFill>
                <a:latin typeface="Verdana" panose="020B0604030504040204" pitchFamily="34" charset="0"/>
                <a:ea typeface="Verdana" panose="020B0604030504040204" pitchFamily="34" charset="0"/>
                <a:cs typeface="Calibri"/>
              </a:rPr>
              <a:t>recycled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229">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discusses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changing</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U.S.</a:t>
            </a:r>
            <a:r>
              <a:rPr sz="1100" spc="-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trade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2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and </a:t>
            </a:r>
            <a:r>
              <a:rPr sz="1100" spc="-10">
                <a:solidFill>
                  <a:srgbClr val="592B8A"/>
                </a:solidFill>
                <a:latin typeface="Verdana" panose="020B0604030504040204" pitchFamily="34" charset="0"/>
                <a:ea typeface="Verdana" panose="020B0604030504040204" pitchFamily="34" charset="0"/>
                <a:cs typeface="Calibri"/>
              </a:rPr>
              <a:t>indirectly</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relating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international</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trade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formulates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positions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that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drive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advocacy.</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385"/>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247F0CDF-50A0-1EDF-8138-95101D713750}"/>
              </a:ext>
            </a:extLst>
          </p:cNvPr>
          <p:cNvSpPr txBox="1">
            <a:spLocks noGrp="1"/>
          </p:cNvSpPr>
          <p:nvPr>
            <p:ph type="title"/>
          </p:nvPr>
        </p:nvSpPr>
        <p:spPr>
          <a:xfrm>
            <a:off x="225516" y="5563"/>
            <a:ext cx="12007364"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BC06430-AA69-813B-9862-32568C97733E}"/>
              </a:ext>
            </a:extLst>
          </p:cNvPr>
          <p:cNvSpPr txBox="1"/>
          <p:nvPr/>
        </p:nvSpPr>
        <p:spPr>
          <a:xfrm>
            <a:off x="1828800" y="2662693"/>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Josephita Harry</a:t>
            </a:r>
          </a:p>
          <a:p>
            <a:pPr>
              <a:lnSpc>
                <a:spcPct val="150000"/>
              </a:lnSpc>
            </a:pPr>
            <a:r>
              <a:rPr lang="en-US" sz="1000">
                <a:solidFill>
                  <a:srgbClr val="592B8A"/>
                </a:solidFill>
                <a:latin typeface="+mn-lt"/>
              </a:rPr>
              <a:t>Vice-Chair: Andy </a:t>
            </a:r>
            <a:r>
              <a:rPr lang="en-US" sz="1000" err="1">
                <a:solidFill>
                  <a:srgbClr val="592B8A"/>
                </a:solidFill>
                <a:latin typeface="+mn-lt"/>
              </a:rPr>
              <a:t>Naporano</a:t>
            </a:r>
            <a:endParaRPr lang="en-US" sz="1000">
              <a:solidFill>
                <a:srgbClr val="592B8A"/>
              </a:solidFill>
              <a:latin typeface="+mn-lt"/>
            </a:endParaRPr>
          </a:p>
          <a:p>
            <a:pPr>
              <a:lnSpc>
                <a:spcPct val="150000"/>
              </a:lnSpc>
            </a:pPr>
            <a:r>
              <a:rPr lang="en-US" sz="1000">
                <a:solidFill>
                  <a:srgbClr val="592B8A"/>
                </a:solidFill>
                <a:latin typeface="+mn-lt"/>
              </a:rPr>
              <a:t>Staff Liaison: Adam Shaffer</a:t>
            </a:r>
          </a:p>
        </p:txBody>
      </p:sp>
    </p:spTree>
    <p:extLst>
      <p:ext uri="{BB962C8B-B14F-4D97-AF65-F5344CB8AC3E}">
        <p14:creationId xmlns:p14="http://schemas.microsoft.com/office/powerpoint/2010/main" val="322385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4AEB369F-88C6-2A6D-39D3-15E446BEE437}"/>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13</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D6A00502-424E-58B2-2AC1-7D557FAD2436}"/>
              </a:ext>
            </a:extLst>
          </p:cNvPr>
          <p:cNvSpPr txBox="1"/>
          <p:nvPr/>
        </p:nvSpPr>
        <p:spPr>
          <a:xfrm>
            <a:off x="946757" y="979504"/>
            <a:ext cx="1852294"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Market</a:t>
            </a:r>
            <a:r>
              <a:rPr b="1" spc="-10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Access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38F835AA-4B61-3681-77B0-7AE7F4ED2F22}"/>
              </a:ext>
            </a:extLst>
          </p:cNvPr>
          <p:cNvSpPr txBox="1"/>
          <p:nvPr/>
        </p:nvSpPr>
        <p:spPr>
          <a:xfrm>
            <a:off x="1447801" y="1269328"/>
            <a:ext cx="8531860" cy="801437"/>
          </a:xfrm>
          <a:prstGeom prst="rect">
            <a:avLst/>
          </a:prstGeom>
        </p:spPr>
        <p:txBody>
          <a:bodyPr vert="horz" wrap="square" lIns="0" tIns="55244" rIns="0" bIns="0" rtlCol="0">
            <a:spAutoFit/>
          </a:bodyPr>
          <a:lstStyle/>
          <a:p>
            <a:pPr marL="240665" indent="-227965">
              <a:lnSpc>
                <a:spcPct val="100000"/>
              </a:lnSpc>
              <a:spcBef>
                <a:spcPts val="434"/>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Developing</a:t>
            </a:r>
            <a:r>
              <a:rPr sz="1100" spc="-5">
                <a:solidFill>
                  <a:srgbClr val="592B8A"/>
                </a:solidFill>
                <a:latin typeface="Verdana" panose="020B0604030504040204" pitchFamily="34" charset="0"/>
                <a:ea typeface="Verdana" panose="020B0604030504040204" pitchFamily="34" charset="0"/>
                <a:cs typeface="Calibri"/>
              </a:rPr>
              <a:t> </a:t>
            </a:r>
            <a:r>
              <a:rPr lang="en-US" sz="1100" spc="-10" err="1">
                <a:solidFill>
                  <a:srgbClr val="592B8A"/>
                </a:solidFill>
                <a:latin typeface="Verdana" panose="020B0604030504040204" pitchFamily="34" charset="0"/>
                <a:ea typeface="Verdana" panose="020B0604030504040204" pitchFamily="34" charset="0"/>
                <a:cs typeface="Calibri"/>
              </a:rPr>
              <a:t>ReMA</a:t>
            </a:r>
            <a:r>
              <a:rPr sz="1100" spc="-10" err="1">
                <a:solidFill>
                  <a:srgbClr val="592B8A"/>
                </a:solidFill>
                <a:latin typeface="Verdana" panose="020B0604030504040204" pitchFamily="34" charset="0"/>
                <a:ea typeface="Verdana" panose="020B0604030504040204" pitchFamily="34" charset="0"/>
                <a:cs typeface="Calibri"/>
              </a:rPr>
              <a:t>’s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recommended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preserving</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market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access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3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5249545">
              <a:lnSpc>
                <a:spcPct val="127299"/>
              </a:lnSpc>
              <a:spcBef>
                <a:spcPts val="25"/>
              </a:spcBef>
              <a:tabLst>
                <a:tab pos="2810510" algn="l"/>
              </a:tabLst>
            </a:pPr>
            <a:r>
              <a:rPr lang="en-US" sz="1000">
                <a:solidFill>
                  <a:srgbClr val="592B8A"/>
                </a:solidFill>
                <a:latin typeface="Verdana" panose="020B0604030504040204" pitchFamily="34" charset="0"/>
                <a:ea typeface="Verdana" panose="020B0604030504040204" pitchFamily="34" charset="0"/>
                <a:cs typeface="Calibri"/>
              </a:rPr>
              <a:t>Co-C</a:t>
            </a:r>
            <a:r>
              <a:rPr sz="1000">
                <a:solidFill>
                  <a:srgbClr val="592B8A"/>
                </a:solidFill>
                <a:latin typeface="Verdana" panose="020B0604030504040204" pitchFamily="34" charset="0"/>
                <a:ea typeface="Verdana" panose="020B0604030504040204" pitchFamily="34" charset="0"/>
                <a:cs typeface="Calibri"/>
              </a:rPr>
              <a:t>hair</a:t>
            </a:r>
            <a:r>
              <a:rPr lang="en-US" sz="1000">
                <a:solidFill>
                  <a:srgbClr val="592B8A"/>
                </a:solidFill>
                <a:latin typeface="Verdana" panose="020B0604030504040204" pitchFamily="34" charset="0"/>
                <a:ea typeface="Verdana" panose="020B0604030504040204" pitchFamily="34" charset="0"/>
                <a:cs typeface="Calibri"/>
              </a:rPr>
              <a:t>s</a:t>
            </a:r>
            <a:r>
              <a:rPr sz="1000">
                <a:solidFill>
                  <a:srgbClr val="592B8A"/>
                </a:solidFill>
                <a:latin typeface="Verdana" panose="020B0604030504040204" pitchFamily="34" charset="0"/>
                <a:ea typeface="Verdana" panose="020B0604030504040204" pitchFamily="34" charset="0"/>
                <a:cs typeface="Calibri"/>
              </a:rPr>
              <a:t>:</a:t>
            </a:r>
            <a:r>
              <a:rPr sz="1000" spc="-3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Randy</a:t>
            </a:r>
            <a:r>
              <a:rPr sz="1000" spc="-3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G</a:t>
            </a:r>
            <a:r>
              <a:rPr lang="en-US" sz="1000">
                <a:solidFill>
                  <a:srgbClr val="592B8A"/>
                </a:solidFill>
                <a:latin typeface="Verdana" panose="020B0604030504040204" pitchFamily="34" charset="0"/>
                <a:ea typeface="Verdana" panose="020B0604030504040204" pitchFamily="34" charset="0"/>
                <a:cs typeface="Calibri"/>
              </a:rPr>
              <a:t>o</a:t>
            </a:r>
            <a:r>
              <a:rPr sz="1000">
                <a:solidFill>
                  <a:srgbClr val="592B8A"/>
                </a:solidFill>
                <a:latin typeface="Verdana" panose="020B0604030504040204" pitchFamily="34" charset="0"/>
                <a:ea typeface="Verdana" panose="020B0604030504040204" pitchFamily="34" charset="0"/>
                <a:cs typeface="Calibri"/>
              </a:rPr>
              <a:t>odman</a:t>
            </a:r>
            <a:r>
              <a:rPr lang="en-US" sz="1000">
                <a:solidFill>
                  <a:srgbClr val="592B8A"/>
                </a:solidFill>
                <a:latin typeface="Verdana" panose="020B0604030504040204" pitchFamily="34" charset="0"/>
                <a:ea typeface="Verdana" panose="020B0604030504040204" pitchFamily="34" charset="0"/>
                <a:cs typeface="Calibri"/>
              </a:rPr>
              <a:t> &amp; TBD</a:t>
            </a:r>
            <a:r>
              <a:rPr sz="1000" spc="-50">
                <a:solidFill>
                  <a:srgbClr val="592B8A"/>
                </a:solidFill>
                <a:latin typeface="Verdana" panose="020B0604030504040204" pitchFamily="34" charset="0"/>
                <a:ea typeface="Verdana" panose="020B0604030504040204" pitchFamily="34" charset="0"/>
                <a:cs typeface="Calibri"/>
              </a:rPr>
              <a:t> </a:t>
            </a:r>
            <a:endParaRPr lang="en-US" sz="1000" spc="-50">
              <a:solidFill>
                <a:srgbClr val="592B8A"/>
              </a:solidFill>
              <a:latin typeface="Verdana" panose="020B0604030504040204" pitchFamily="34" charset="0"/>
              <a:ea typeface="Verdana" panose="020B0604030504040204" pitchFamily="34" charset="0"/>
              <a:cs typeface="Calibri"/>
            </a:endParaRPr>
          </a:p>
          <a:p>
            <a:pPr marL="469265" marR="5249545">
              <a:lnSpc>
                <a:spcPct val="127299"/>
              </a:lnSpc>
              <a:spcBef>
                <a:spcPts val="25"/>
              </a:spcBef>
              <a:tabLst>
                <a:tab pos="2810510" algn="l"/>
              </a:tabLst>
            </a:pPr>
            <a:r>
              <a:rPr sz="1000" u="none">
                <a:solidFill>
                  <a:srgbClr val="592B8A"/>
                </a:solidFill>
                <a:latin typeface="Verdana" panose="020B0604030504040204" pitchFamily="34" charset="0"/>
                <a:ea typeface="Verdana" panose="020B0604030504040204" pitchFamily="34" charset="0"/>
                <a:cs typeface="Calibri"/>
              </a:rPr>
              <a:t>Staff</a:t>
            </a:r>
            <a:r>
              <a:rPr sz="1000" u="none" spc="-15">
                <a:solidFill>
                  <a:srgbClr val="592B8A"/>
                </a:solidFill>
                <a:latin typeface="Verdana" panose="020B0604030504040204" pitchFamily="34" charset="0"/>
                <a:ea typeface="Verdana" panose="020B0604030504040204" pitchFamily="34" charset="0"/>
                <a:cs typeface="Calibri"/>
              </a:rPr>
              <a:t> </a:t>
            </a:r>
            <a:r>
              <a:rPr sz="1000" u="none">
                <a:solidFill>
                  <a:srgbClr val="592B8A"/>
                </a:solidFill>
                <a:latin typeface="Verdana" panose="020B0604030504040204" pitchFamily="34" charset="0"/>
                <a:ea typeface="Verdana" panose="020B0604030504040204" pitchFamily="34" charset="0"/>
                <a:cs typeface="Calibri"/>
              </a:rPr>
              <a:t>Liaison:</a:t>
            </a:r>
            <a:r>
              <a:rPr sz="1000" u="none" spc="-50">
                <a:solidFill>
                  <a:srgbClr val="592B8A"/>
                </a:solidFill>
                <a:latin typeface="Verdana" panose="020B0604030504040204" pitchFamily="34" charset="0"/>
                <a:ea typeface="Verdana" panose="020B0604030504040204" pitchFamily="34" charset="0"/>
                <a:cs typeface="Calibri"/>
              </a:rPr>
              <a:t> </a:t>
            </a:r>
            <a:r>
              <a:rPr lang="en-US" sz="1000" u="none" spc="-10">
                <a:solidFill>
                  <a:srgbClr val="592B8A"/>
                </a:solidFill>
                <a:latin typeface="Verdana" panose="020B0604030504040204" pitchFamily="34" charset="0"/>
                <a:ea typeface="Verdana" panose="020B0604030504040204" pitchFamily="34" charset="0"/>
                <a:cs typeface="Calibri"/>
              </a:rPr>
              <a:t>Adam Shaffer</a:t>
            </a:r>
            <a:endParaRPr sz="10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853DEB6F-4CAD-9E5F-71EF-4F75A726E06B}"/>
              </a:ext>
            </a:extLst>
          </p:cNvPr>
          <p:cNvSpPr txBox="1"/>
          <p:nvPr/>
        </p:nvSpPr>
        <p:spPr>
          <a:xfrm>
            <a:off x="946758" y="2252750"/>
            <a:ext cx="2980746" cy="289823"/>
          </a:xfrm>
          <a:prstGeom prst="rect">
            <a:avLst/>
          </a:prstGeom>
        </p:spPr>
        <p:txBody>
          <a:bodyPr vert="horz" wrap="square" lIns="0" tIns="12700" rIns="0" bIns="0" rtlCol="0">
            <a:spAutoFit/>
          </a:bodyPr>
          <a:lstStyle/>
          <a:p>
            <a:pPr marL="12700">
              <a:lnSpc>
                <a:spcPct val="100000"/>
              </a:lnSpc>
              <a:spcBef>
                <a:spcPts val="100"/>
              </a:spcBef>
            </a:pPr>
            <a:r>
              <a:rPr b="1">
                <a:solidFill>
                  <a:srgbClr val="592B8A"/>
                </a:solidFill>
                <a:latin typeface="Verdana" panose="020B0604030504040204" pitchFamily="34" charset="0"/>
                <a:ea typeface="Verdana" panose="020B0604030504040204" pitchFamily="34" charset="0"/>
                <a:cs typeface="Calibri"/>
              </a:rPr>
              <a:t>EV</a:t>
            </a:r>
            <a:r>
              <a:rPr b="1" spc="-2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1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Batteries</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9F3260F3-EF18-55B9-D576-BB383BB0528A}"/>
              </a:ext>
            </a:extLst>
          </p:cNvPr>
          <p:cNvSpPr txBox="1"/>
          <p:nvPr/>
        </p:nvSpPr>
        <p:spPr>
          <a:xfrm>
            <a:off x="1447801" y="2641143"/>
            <a:ext cx="10284460"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evaluate</a:t>
            </a:r>
            <a:r>
              <a:rPr sz="1100">
                <a:solidFill>
                  <a:srgbClr val="592B8A"/>
                </a:solidFill>
                <a:latin typeface="Verdana" panose="020B0604030504040204" pitchFamily="34" charset="0"/>
                <a:ea typeface="Verdana" panose="020B0604030504040204" pitchFamily="34" charset="0"/>
                <a:cs typeface="Calibri"/>
              </a:rPr>
              <a:t> 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opportunities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challenges</a:t>
            </a:r>
            <a:r>
              <a:rPr sz="1100">
                <a:solidFill>
                  <a:srgbClr val="592B8A"/>
                </a:solidFill>
                <a:latin typeface="Verdana" panose="020B0604030504040204" pitchFamily="34" charset="0"/>
                <a:ea typeface="Verdana" panose="020B0604030504040204" pitchFamily="34" charset="0"/>
                <a:cs typeface="Calibri"/>
              </a:rPr>
              <a:t> posed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Electric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Vehicles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vis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vis</a:t>
            </a:r>
            <a:r>
              <a:rPr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recommend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direction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80">
                <a:solidFill>
                  <a:srgbClr val="592B8A"/>
                </a:solidFill>
                <a:latin typeface="Verdana" panose="020B0604030504040204" pitchFamily="34" charset="0"/>
                <a:ea typeface="Verdana" panose="020B0604030504040204" pitchFamily="34" charset="0"/>
                <a:cs typeface="Calibri"/>
              </a:rPr>
              <a:t> </a:t>
            </a:r>
            <a:r>
              <a:rPr lang="en-US" sz="1100" spc="-20">
                <a:solidFill>
                  <a:srgbClr val="592B8A"/>
                </a:solidFill>
                <a:latin typeface="Verdana" panose="020B0604030504040204" pitchFamily="34" charset="0"/>
                <a:ea typeface="Verdana" panose="020B0604030504040204" pitchFamily="34" charset="0"/>
                <a:cs typeface="Calibri"/>
              </a:rPr>
              <a:t>ReMA</a:t>
            </a:r>
            <a:r>
              <a:rPr sz="1100" spc="-20">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40BE0888-E211-CD5F-2B32-B85F913BE5C5}"/>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Working</a:t>
            </a:r>
            <a:r>
              <a:rPr sz="1800" i="1" spc="-8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Groups</a:t>
            </a:r>
            <a:r>
              <a:rPr sz="1800" i="1" spc="-75">
                <a:latin typeface="Verdana" panose="020B0604030504040204" pitchFamily="34" charset="0"/>
                <a:ea typeface="Verdana" panose="020B0604030504040204" pitchFamily="34" charset="0"/>
              </a:rPr>
              <a:t> </a:t>
            </a:r>
            <a:r>
              <a:rPr sz="1800" i="1" spc="-25">
                <a:latin typeface="Verdana" panose="020B0604030504040204" pitchFamily="34" charset="0"/>
                <a:ea typeface="Verdana" panose="020B0604030504040204" pitchFamily="34" charset="0"/>
              </a:rPr>
              <a:t>(</a:t>
            </a:r>
            <a:r>
              <a:rPr lang="en-US" sz="1800" i="1" spc="-25">
                <a:latin typeface="Verdana" panose="020B0604030504040204" pitchFamily="34" charset="0"/>
                <a:ea typeface="Verdana" panose="020B0604030504040204" pitchFamily="34" charset="0"/>
              </a:rPr>
              <a:t>3</a:t>
            </a:r>
            <a:r>
              <a:rPr sz="1800" i="1" spc="-25">
                <a:latin typeface="Verdana" panose="020B0604030504040204" pitchFamily="34" charset="0"/>
                <a:ea typeface="Verdana" panose="020B0604030504040204" pitchFamily="34" charset="0"/>
              </a:rPr>
              <a:t>)</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3FC129F5-87AB-8DC7-0796-849987BC4DC4}"/>
              </a:ext>
            </a:extLst>
          </p:cNvPr>
          <p:cNvSpPr txBox="1"/>
          <p:nvPr/>
        </p:nvSpPr>
        <p:spPr>
          <a:xfrm>
            <a:off x="1920239" y="3164042"/>
            <a:ext cx="6500553" cy="522900"/>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 Cheryl Coleman</a:t>
            </a:r>
          </a:p>
        </p:txBody>
      </p:sp>
      <p:sp>
        <p:nvSpPr>
          <p:cNvPr id="10" name="TextBox 9">
            <a:extLst>
              <a:ext uri="{FF2B5EF4-FFF2-40B4-BE49-F238E27FC236}">
                <a16:creationId xmlns:a16="http://schemas.microsoft.com/office/drawing/2014/main" id="{A90CBEA9-222A-3827-F8B0-E53B46A53D3A}"/>
              </a:ext>
            </a:extLst>
          </p:cNvPr>
          <p:cNvSpPr txBox="1"/>
          <p:nvPr/>
        </p:nvSpPr>
        <p:spPr>
          <a:xfrm>
            <a:off x="839585" y="3794343"/>
            <a:ext cx="2410691" cy="369332"/>
          </a:xfrm>
          <a:prstGeom prst="rect">
            <a:avLst/>
          </a:prstGeom>
          <a:noFill/>
        </p:spPr>
        <p:txBody>
          <a:bodyPr wrap="square" rtlCol="0">
            <a:spAutoFit/>
          </a:bodyPr>
          <a:lstStyle/>
          <a:p>
            <a:r>
              <a:rPr lang="en-US" b="1" spc="-10">
                <a:solidFill>
                  <a:srgbClr val="592B8A"/>
                </a:solidFill>
                <a:latin typeface="Verdana" panose="020B0604030504040204" pitchFamily="34" charset="0"/>
                <a:ea typeface="Verdana" panose="020B0604030504040204" pitchFamily="34" charset="0"/>
                <a:cs typeface="Calibri"/>
              </a:rPr>
              <a:t>Disaster Relief </a:t>
            </a:r>
          </a:p>
        </p:txBody>
      </p:sp>
      <p:sp>
        <p:nvSpPr>
          <p:cNvPr id="13" name="TextBox 12">
            <a:extLst>
              <a:ext uri="{FF2B5EF4-FFF2-40B4-BE49-F238E27FC236}">
                <a16:creationId xmlns:a16="http://schemas.microsoft.com/office/drawing/2014/main" id="{A6D90E3D-9B86-F730-B663-2BE00B39555F}"/>
              </a:ext>
            </a:extLst>
          </p:cNvPr>
          <p:cNvSpPr txBox="1"/>
          <p:nvPr/>
        </p:nvSpPr>
        <p:spPr>
          <a:xfrm>
            <a:off x="1388225" y="4232881"/>
            <a:ext cx="10066712" cy="837986"/>
          </a:xfrm>
          <a:prstGeom prst="rect">
            <a:avLst/>
          </a:prstGeom>
          <a:noFill/>
        </p:spPr>
        <p:txBody>
          <a:bodyPr wrap="square" rtlCol="0">
            <a:spAutoFit/>
          </a:bodyPr>
          <a:lstStyle/>
          <a:p>
            <a:pPr marL="298450" indent="-285750">
              <a:lnSpc>
                <a:spcPct val="100000"/>
              </a:lnSpc>
              <a:spcBef>
                <a:spcPts val="335"/>
              </a:spcBef>
              <a:buFont typeface="Arial"/>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Mission:  (</a:t>
            </a:r>
            <a:r>
              <a:rPr lang="en-US" sz="1100" err="1">
                <a:solidFill>
                  <a:srgbClr val="592B8A"/>
                </a:solidFill>
                <a:latin typeface="Verdana" panose="020B0604030504040204" pitchFamily="34" charset="0"/>
                <a:ea typeface="Verdana" panose="020B0604030504040204" pitchFamily="34" charset="0"/>
                <a:cs typeface="Calibri"/>
              </a:rPr>
              <a:t>tbd</a:t>
            </a:r>
            <a:r>
              <a:rPr lang="en-US" sz="1100">
                <a:solidFill>
                  <a:srgbClr val="592B8A"/>
                </a:solidFill>
                <a:latin typeface="Verdana" panose="020B0604030504040204" pitchFamily="34" charset="0"/>
                <a:ea typeface="Verdana" panose="020B0604030504040204" pitchFamily="34" charset="0"/>
                <a:cs typeface="Calibri"/>
              </a:rPr>
              <a:t>)</a:t>
            </a:r>
          </a:p>
          <a:p>
            <a:pPr marL="298450" indent="-285750">
              <a:lnSpc>
                <a:spcPct val="100000"/>
              </a:lnSpc>
              <a:spcBef>
                <a:spcPts val="335"/>
              </a:spcBef>
              <a:buFont typeface="Arial"/>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Leadership:</a:t>
            </a:r>
          </a:p>
          <a:p>
            <a:pPr marL="640715" marR="5249545" indent="-171450">
              <a:lnSpc>
                <a:spcPct val="127299"/>
              </a:lnSpc>
              <a:spcBef>
                <a:spcPts val="25"/>
              </a:spcBef>
              <a:buFont typeface="Arial"/>
              <a:buChar char="•"/>
              <a:tabLst>
                <a:tab pos="2810510" algn="l"/>
              </a:tabLst>
            </a:pPr>
            <a:r>
              <a:rPr lang="en-US" sz="1000">
                <a:solidFill>
                  <a:srgbClr val="592B8A"/>
                </a:solidFill>
                <a:latin typeface="Verdana" panose="020B0604030504040204" pitchFamily="34" charset="0"/>
                <a:ea typeface="Verdana" panose="020B0604030504040204" pitchFamily="34" charset="0"/>
                <a:cs typeface="Calibri"/>
              </a:rPr>
              <a:t>Chair:  Barry Wolff</a:t>
            </a:r>
          </a:p>
          <a:p>
            <a:pPr marL="640715" marR="5249545" indent="-171450">
              <a:lnSpc>
                <a:spcPct val="127299"/>
              </a:lnSpc>
              <a:spcBef>
                <a:spcPts val="25"/>
              </a:spcBef>
              <a:buFont typeface="Arial"/>
              <a:buChar char="•"/>
              <a:tabLst>
                <a:tab pos="2810510" algn="l"/>
              </a:tabLst>
            </a:pPr>
            <a:r>
              <a:rPr lang="en-US" sz="1000">
                <a:solidFill>
                  <a:srgbClr val="592B8A"/>
                </a:solidFill>
                <a:latin typeface="Verdana" panose="020B0604030504040204" pitchFamily="34" charset="0"/>
                <a:ea typeface="Verdana" panose="020B0604030504040204" pitchFamily="34" charset="0"/>
                <a:cs typeface="Calibri"/>
              </a:rPr>
              <a:t>Staff Liaison: Chris Flock</a:t>
            </a:r>
          </a:p>
        </p:txBody>
      </p:sp>
    </p:spTree>
    <p:extLst>
      <p:ext uri="{BB962C8B-B14F-4D97-AF65-F5344CB8AC3E}">
        <p14:creationId xmlns:p14="http://schemas.microsoft.com/office/powerpoint/2010/main" val="118436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2C0A6883-AB43-A42D-D1B3-177A568F28B6}"/>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14</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7B3417E9-417B-774C-D9CE-BAD1DC791CD1}"/>
              </a:ext>
            </a:extLst>
          </p:cNvPr>
          <p:cNvSpPr txBox="1"/>
          <p:nvPr/>
        </p:nvSpPr>
        <p:spPr>
          <a:xfrm>
            <a:off x="724782" y="1060397"/>
            <a:ext cx="49140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Council</a:t>
            </a:r>
            <a:r>
              <a:rPr b="1" spc="-4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of</a:t>
            </a:r>
            <a:r>
              <a:rPr b="1" spc="-5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Chapter</a:t>
            </a:r>
            <a:r>
              <a:rPr b="1" spc="-4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Presidents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27029629-10B1-2669-0652-0F5B7A6F44D1}"/>
              </a:ext>
            </a:extLst>
          </p:cNvPr>
          <p:cNvSpPr txBox="1"/>
          <p:nvPr/>
        </p:nvSpPr>
        <p:spPr>
          <a:xfrm>
            <a:off x="1181982" y="1362149"/>
            <a:ext cx="9776460"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mission</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Council</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Chapter</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Presidents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provide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forum</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for</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Chapter</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Presidents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share</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information</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generally</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discuss</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issues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problems</a:t>
            </a:r>
            <a:r>
              <a:rPr sz="1050" spc="-40">
                <a:solidFill>
                  <a:srgbClr val="592B8A"/>
                </a:solidFill>
                <a:latin typeface="Verdana" panose="020B0604030504040204" pitchFamily="34" charset="0"/>
                <a:ea typeface="Verdana" panose="020B0604030504040204" pitchFamily="34" charset="0"/>
                <a:cs typeface="Calibri"/>
              </a:rPr>
              <a:t> </a:t>
            </a:r>
            <a:r>
              <a:rPr sz="1050" spc="-25">
                <a:solidFill>
                  <a:srgbClr val="592B8A"/>
                </a:solidFill>
                <a:latin typeface="Verdana" panose="020B0604030504040204" pitchFamily="34" charset="0"/>
                <a:ea typeface="Verdana" panose="020B0604030504040204" pitchFamily="34" charset="0"/>
                <a:cs typeface="Calibri"/>
              </a:rPr>
              <a:t>of </a:t>
            </a:r>
            <a:r>
              <a:rPr sz="1050">
                <a:solidFill>
                  <a:srgbClr val="592B8A"/>
                </a:solidFill>
                <a:latin typeface="Verdana" panose="020B0604030504040204" pitchFamily="34" charset="0"/>
                <a:ea typeface="Verdana" panose="020B0604030504040204" pitchFamily="34" charset="0"/>
                <a:cs typeface="Calibri"/>
              </a:rPr>
              <a:t>common</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interest</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with</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goal</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resolve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them</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best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interests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members</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10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747C748-02EB-EDBB-D5D2-783CDA45622F}"/>
              </a:ext>
            </a:extLst>
          </p:cNvPr>
          <p:cNvSpPr txBox="1"/>
          <p:nvPr/>
        </p:nvSpPr>
        <p:spPr>
          <a:xfrm>
            <a:off x="724782" y="2790519"/>
            <a:ext cx="41520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State</a:t>
            </a:r>
            <a:r>
              <a:rPr b="1" spc="-10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Lobbyist</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Network</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33046A6E-3D27-2C9A-3A23-D9B82227DED5}"/>
              </a:ext>
            </a:extLst>
          </p:cNvPr>
          <p:cNvSpPr txBox="1"/>
          <p:nvPr/>
        </p:nvSpPr>
        <p:spPr>
          <a:xfrm>
            <a:off x="1181982" y="3087709"/>
            <a:ext cx="9618980"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204">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Provide</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network</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lobbyists</a:t>
            </a:r>
            <a:r>
              <a:rPr sz="1050" spc="-5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effectively</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represent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all</a:t>
            </a:r>
            <a:r>
              <a:rPr sz="1050" spc="-25">
                <a:solidFill>
                  <a:srgbClr val="592B8A"/>
                </a:solidFill>
                <a:latin typeface="Verdana" panose="020B0604030504040204" pitchFamily="34" charset="0"/>
                <a:ea typeface="Verdana" panose="020B0604030504040204" pitchFamily="34" charset="0"/>
                <a:cs typeface="Calibri"/>
              </a:rPr>
              <a:t> </a:t>
            </a:r>
            <a:r>
              <a:rPr lang="en-US" sz="1050">
                <a:solidFill>
                  <a:srgbClr val="592B8A"/>
                </a:solidFill>
                <a:latin typeface="Verdana" panose="020B0604030504040204" pitchFamily="34" charset="0"/>
                <a:ea typeface="Verdana" panose="020B0604030504040204" pitchFamily="34" charset="0"/>
                <a:cs typeface="Calibri"/>
              </a:rPr>
              <a:t>ReMA</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members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on</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recycled</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materials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industry</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related</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issues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by</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sharing</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exchanging</a:t>
            </a:r>
            <a:r>
              <a:rPr sz="1050" spc="-4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information </a:t>
            </a:r>
            <a:r>
              <a:rPr sz="1050">
                <a:solidFill>
                  <a:srgbClr val="592B8A"/>
                </a:solidFill>
                <a:latin typeface="Verdana" panose="020B0604030504040204" pitchFamily="34" charset="0"/>
                <a:ea typeface="Verdana" panose="020B0604030504040204" pitchFamily="34" charset="0"/>
                <a:cs typeface="Calibri"/>
              </a:rPr>
              <a:t>encouraging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consistent</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language,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messaging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strategies.</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10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653A215D-87B8-B75F-F155-616D02D04123}"/>
              </a:ext>
            </a:extLst>
          </p:cNvPr>
          <p:cNvSpPr txBox="1"/>
          <p:nvPr/>
        </p:nvSpPr>
        <p:spPr>
          <a:xfrm>
            <a:off x="762000" y="4600526"/>
            <a:ext cx="32376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Circle</a:t>
            </a:r>
            <a:r>
              <a:rPr b="1" spc="-4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of</a:t>
            </a:r>
            <a:r>
              <a:rPr b="1" spc="-3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Safety</a:t>
            </a:r>
            <a:endParaRPr>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C9A9FAB2-2FC3-9B44-14BD-313AAE87F65B}"/>
              </a:ext>
            </a:extLst>
          </p:cNvPr>
          <p:cNvSpPr txBox="1"/>
          <p:nvPr/>
        </p:nvSpPr>
        <p:spPr>
          <a:xfrm>
            <a:off x="1295400" y="4923864"/>
            <a:ext cx="9257665"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2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brings</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together</a:t>
            </a:r>
            <a:r>
              <a:rPr sz="1050" spc="-3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like-</a:t>
            </a:r>
            <a:r>
              <a:rPr sz="1050">
                <a:solidFill>
                  <a:srgbClr val="592B8A"/>
                </a:solidFill>
                <a:latin typeface="Verdana" panose="020B0604030504040204" pitchFamily="34" charset="0"/>
                <a:ea typeface="Verdana" panose="020B0604030504040204" pitchFamily="34" charset="0"/>
                <a:cs typeface="Calibri"/>
              </a:rPr>
              <a:t>minded</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companies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a:t>
            </a:r>
            <a:r>
              <a:rPr lang="en-US" sz="1050">
                <a:solidFill>
                  <a:srgbClr val="592B8A"/>
                </a:solidFill>
                <a:latin typeface="Verdana" panose="020B0604030504040204" pitchFamily="34" charset="0"/>
                <a:ea typeface="Verdana" panose="020B0604030504040204" pitchFamily="34" charset="0"/>
                <a:cs typeface="Calibri"/>
              </a:rPr>
              <a: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focus</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on</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improving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operational</a:t>
            </a:r>
            <a:r>
              <a:rPr sz="1050" spc="-5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safety</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within</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member</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facilities</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through</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sharing</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best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practices,</a:t>
            </a:r>
            <a:r>
              <a:rPr sz="1050" spc="-4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safety </a:t>
            </a:r>
            <a:r>
              <a:rPr sz="1050">
                <a:solidFill>
                  <a:srgbClr val="592B8A"/>
                </a:solidFill>
                <a:latin typeface="Verdana" panose="020B0604030504040204" pitchFamily="34" charset="0"/>
                <a:ea typeface="Verdana" panose="020B0604030504040204" pitchFamily="34" charset="0"/>
                <a:cs typeface="Calibri"/>
              </a:rPr>
              <a:t>benchmarking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activities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other</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efforts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help</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make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recycled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materials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industry</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safe</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place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work.</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9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B9257536-A6C0-A25F-750F-21A983C5C4B8}"/>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Councils</a:t>
            </a:r>
            <a:r>
              <a:rPr sz="3200" spc="-110">
                <a:latin typeface="Verdana" panose="020B0604030504040204" pitchFamily="34" charset="0"/>
                <a:ea typeface="Verdana" panose="020B0604030504040204" pitchFamily="34" charset="0"/>
              </a:rPr>
              <a:t> </a:t>
            </a:r>
            <a:r>
              <a:rPr sz="3200" spc="-25">
                <a:latin typeface="Verdana" panose="020B0604030504040204" pitchFamily="34" charset="0"/>
                <a:ea typeface="Verdana" panose="020B0604030504040204" pitchFamily="34" charset="0"/>
              </a:rPr>
              <a:t>(9)</a:t>
            </a:r>
          </a:p>
        </p:txBody>
      </p:sp>
      <p:sp>
        <p:nvSpPr>
          <p:cNvPr id="10" name="TextBox 9">
            <a:extLst>
              <a:ext uri="{FF2B5EF4-FFF2-40B4-BE49-F238E27FC236}">
                <a16:creationId xmlns:a16="http://schemas.microsoft.com/office/drawing/2014/main" id="{2E232EB6-9F4A-70F3-862F-E8E1604DA13C}"/>
              </a:ext>
            </a:extLst>
          </p:cNvPr>
          <p:cNvSpPr txBox="1"/>
          <p:nvPr/>
        </p:nvSpPr>
        <p:spPr>
          <a:xfrm>
            <a:off x="1676400" y="3697719"/>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Liaisons: Abby Blocker &amp; Justin Short</a:t>
            </a:r>
          </a:p>
        </p:txBody>
      </p:sp>
      <p:sp>
        <p:nvSpPr>
          <p:cNvPr id="11" name="TextBox 10">
            <a:extLst>
              <a:ext uri="{FF2B5EF4-FFF2-40B4-BE49-F238E27FC236}">
                <a16:creationId xmlns:a16="http://schemas.microsoft.com/office/drawing/2014/main" id="{5695FA91-AD36-F345-F022-A51E40A53CC4}"/>
              </a:ext>
            </a:extLst>
          </p:cNvPr>
          <p:cNvSpPr txBox="1"/>
          <p:nvPr/>
        </p:nvSpPr>
        <p:spPr>
          <a:xfrm>
            <a:off x="1752600" y="5495851"/>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Doug Kramer</a:t>
            </a:r>
          </a:p>
          <a:p>
            <a:pPr>
              <a:lnSpc>
                <a:spcPct val="150000"/>
              </a:lnSpc>
            </a:pPr>
            <a:r>
              <a:rPr lang="en-US" sz="1000">
                <a:solidFill>
                  <a:srgbClr val="592B8A"/>
                </a:solidFill>
                <a:latin typeface="+mn-lt"/>
              </a:rPr>
              <a:t>Staff Liaison: Ryan Nolte</a:t>
            </a:r>
          </a:p>
        </p:txBody>
      </p:sp>
      <p:sp>
        <p:nvSpPr>
          <p:cNvPr id="12" name="TextBox 11">
            <a:extLst>
              <a:ext uri="{FF2B5EF4-FFF2-40B4-BE49-F238E27FC236}">
                <a16:creationId xmlns:a16="http://schemas.microsoft.com/office/drawing/2014/main" id="{1C37F03F-F94F-7B7B-8F33-A96A36BC01D8}"/>
              </a:ext>
            </a:extLst>
          </p:cNvPr>
          <p:cNvSpPr txBox="1"/>
          <p:nvPr/>
        </p:nvSpPr>
        <p:spPr>
          <a:xfrm>
            <a:off x="1676400" y="1892196"/>
            <a:ext cx="6019800" cy="522900"/>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Co-Chairs: Bill Sulak &amp; Eric Philips</a:t>
            </a:r>
          </a:p>
          <a:p>
            <a:pPr>
              <a:lnSpc>
                <a:spcPct val="150000"/>
              </a:lnSpc>
            </a:pPr>
            <a:r>
              <a:rPr lang="en-US" sz="1000">
                <a:solidFill>
                  <a:srgbClr val="592B8A"/>
                </a:solidFill>
                <a:latin typeface="+mn-lt"/>
              </a:rPr>
              <a:t>Staff Liaison: Lacey Capps</a:t>
            </a:r>
          </a:p>
        </p:txBody>
      </p:sp>
    </p:spTree>
    <p:extLst>
      <p:ext uri="{BB962C8B-B14F-4D97-AF65-F5344CB8AC3E}">
        <p14:creationId xmlns:p14="http://schemas.microsoft.com/office/powerpoint/2010/main" val="358028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976F1E64-8A51-2DA1-815E-EF0E9424ACF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pc="-25" smtClean="0">
                <a:latin typeface="Verdana" panose="020B0604030504040204" pitchFamily="34" charset="0"/>
                <a:ea typeface="Verdana" panose="020B0604030504040204" pitchFamily="34" charset="0"/>
              </a:rPr>
              <a:pPr marL="38100">
                <a:lnSpc>
                  <a:spcPts val="1240"/>
                </a:lnSpc>
              </a:pPr>
              <a:t>15</a:t>
            </a:fld>
            <a:endParaRPr lang="en-US"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217F0554-EC88-DC9A-8252-57FE154B8E88}"/>
              </a:ext>
            </a:extLst>
          </p:cNvPr>
          <p:cNvSpPr txBox="1"/>
          <p:nvPr/>
        </p:nvSpPr>
        <p:spPr>
          <a:xfrm>
            <a:off x="724782" y="1054302"/>
            <a:ext cx="2094618" cy="321242"/>
          </a:xfrm>
          <a:prstGeom prst="rect">
            <a:avLst/>
          </a:prstGeom>
        </p:spPr>
        <p:txBody>
          <a:bodyPr vert="horz" wrap="square" lIns="0" tIns="13335" rIns="0" bIns="0" rtlCol="0">
            <a:spAutoFit/>
          </a:bodyPr>
          <a:lstStyle/>
          <a:p>
            <a:pPr marL="12700">
              <a:lnSpc>
                <a:spcPct val="100000"/>
              </a:lnSpc>
              <a:spcBef>
                <a:spcPts val="105"/>
              </a:spcBef>
            </a:pPr>
            <a:r>
              <a:rPr sz="2000" b="1" spc="-20">
                <a:solidFill>
                  <a:srgbClr val="592B8A"/>
                </a:solidFill>
                <a:latin typeface="Verdana" panose="020B0604030504040204" pitchFamily="34" charset="0"/>
                <a:ea typeface="Verdana" panose="020B0604030504040204" pitchFamily="34" charset="0"/>
                <a:cs typeface="Calibri"/>
              </a:rPr>
              <a:t>ISEC</a:t>
            </a:r>
            <a:endParaRPr sz="20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39B95800-D8F4-D75F-DD5F-18DE1F05019D}"/>
              </a:ext>
            </a:extLst>
          </p:cNvPr>
          <p:cNvSpPr txBox="1"/>
          <p:nvPr/>
        </p:nvSpPr>
        <p:spPr>
          <a:xfrm>
            <a:off x="1181982" y="1378913"/>
            <a:ext cx="9743440" cy="748282"/>
          </a:xfrm>
          <a:prstGeom prst="rect">
            <a:avLst/>
          </a:prstGeom>
        </p:spPr>
        <p:txBody>
          <a:bodyPr vert="horz" wrap="square" lIns="0" tIns="57785" rIns="0" bIns="0" rtlCol="0">
            <a:spAutoFit/>
          </a:bodyPr>
          <a:lstStyle/>
          <a:p>
            <a:pPr marL="240665" marR="5080" indent="-228600">
              <a:spcBef>
                <a:spcPts val="45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1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promote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ongoing</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professional</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development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professionals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recycled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through</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safe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sharing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information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between</a:t>
            </a:r>
            <a:r>
              <a:rPr sz="1100" spc="-10">
                <a:solidFill>
                  <a:srgbClr val="592B8A"/>
                </a:solidFill>
                <a:latin typeface="Verdana" panose="020B0604030504040204" pitchFamily="34" charset="0"/>
                <a:ea typeface="Verdana" panose="020B0604030504040204" pitchFamily="34" charset="0"/>
                <a:cs typeface="Calibri"/>
              </a:rPr>
              <a:t> owners, </a:t>
            </a:r>
            <a:r>
              <a:rPr sz="1100">
                <a:solidFill>
                  <a:srgbClr val="592B8A"/>
                </a:solidFill>
                <a:latin typeface="Verdana" panose="020B0604030504040204" pitchFamily="34" charset="0"/>
                <a:ea typeface="Verdana" panose="020B0604030504040204" pitchFamily="34" charset="0"/>
                <a:cs typeface="Calibri"/>
              </a:rPr>
              <a:t>managers,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operators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safety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environmental</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professionals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regardless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size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expertise.</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14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A7345B1F-822B-DFA2-98C6-78217E6979EE}"/>
              </a:ext>
            </a:extLst>
          </p:cNvPr>
          <p:cNvSpPr txBox="1"/>
          <p:nvPr/>
        </p:nvSpPr>
        <p:spPr>
          <a:xfrm>
            <a:off x="724782" y="2813503"/>
            <a:ext cx="5980818" cy="321242"/>
          </a:xfrm>
          <a:prstGeom prst="rect">
            <a:avLst/>
          </a:prstGeom>
        </p:spPr>
        <p:txBody>
          <a:bodyPr vert="horz" wrap="square" lIns="0" tIns="13335" rIns="0" bIns="0" rtlCol="0">
            <a:spAutoFit/>
          </a:bodyPr>
          <a:lstStyle/>
          <a:p>
            <a:pPr marL="12700">
              <a:lnSpc>
                <a:spcPct val="100000"/>
              </a:lnSpc>
              <a:spcBef>
                <a:spcPts val="105"/>
              </a:spcBef>
            </a:pPr>
            <a:r>
              <a:rPr sz="2000" b="1" spc="-10">
                <a:solidFill>
                  <a:srgbClr val="592B8A"/>
                </a:solidFill>
                <a:latin typeface="Verdana" panose="020B0604030504040204" pitchFamily="34" charset="0"/>
                <a:ea typeface="Verdana" panose="020B0604030504040204" pitchFamily="34" charset="0"/>
                <a:cs typeface="Calibri"/>
              </a:rPr>
              <a:t>Sustainability Network</a:t>
            </a:r>
            <a:endParaRPr sz="20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EE8BB43B-D61F-1A25-60E1-9AA56A803158}"/>
              </a:ext>
            </a:extLst>
          </p:cNvPr>
          <p:cNvSpPr txBox="1"/>
          <p:nvPr/>
        </p:nvSpPr>
        <p:spPr>
          <a:xfrm>
            <a:off x="1181982" y="3133825"/>
            <a:ext cx="9431655" cy="630301"/>
          </a:xfrm>
          <a:prstGeom prst="rect">
            <a:avLst/>
          </a:prstGeom>
        </p:spPr>
        <p:txBody>
          <a:bodyPr vert="horz" wrap="square" lIns="0" tIns="57785" rIns="0" bIns="0" rtlCol="0">
            <a:spAutoFit/>
          </a:bodyPr>
          <a:lstStyle/>
          <a:p>
            <a:pPr marL="240665" marR="5080" indent="-228600">
              <a:spcBef>
                <a:spcPts val="45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17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This group brings together all interested members to discuss Sustainability and how to stay ahead of the curve using our 3P’s: People, Planet, &amp; Productivity. </a:t>
            </a:r>
          </a:p>
          <a:p>
            <a:pPr marL="240665" marR="5080" indent="-228600">
              <a:spcBef>
                <a:spcPts val="455"/>
              </a:spcBef>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Leadership:</a:t>
            </a:r>
            <a:endParaRPr lang="en-US"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8A945E98-0402-94A2-CB31-670EEE1566F0}"/>
              </a:ext>
            </a:extLst>
          </p:cNvPr>
          <p:cNvSpPr txBox="1"/>
          <p:nvPr/>
        </p:nvSpPr>
        <p:spPr>
          <a:xfrm>
            <a:off x="724782" y="4437439"/>
            <a:ext cx="8114418" cy="320601"/>
          </a:xfrm>
          <a:prstGeom prst="rect">
            <a:avLst/>
          </a:prstGeom>
        </p:spPr>
        <p:txBody>
          <a:bodyPr vert="horz" wrap="square" lIns="0" tIns="12700" rIns="0" bIns="0" rtlCol="0">
            <a:spAutoFit/>
          </a:bodyPr>
          <a:lstStyle/>
          <a:p>
            <a:pPr marL="12700">
              <a:lnSpc>
                <a:spcPct val="100000"/>
              </a:lnSpc>
              <a:spcBef>
                <a:spcPts val="100"/>
              </a:spcBef>
            </a:pPr>
            <a:r>
              <a:rPr sz="2000" b="1">
                <a:solidFill>
                  <a:srgbClr val="592B8A"/>
                </a:solidFill>
                <a:latin typeface="Verdana" panose="020B0604030504040204" pitchFamily="34" charset="0"/>
                <a:ea typeface="Verdana" panose="020B0604030504040204" pitchFamily="34" charset="0"/>
                <a:cs typeface="Calibri"/>
              </a:rPr>
              <a:t>Equipment</a:t>
            </a:r>
            <a:r>
              <a:rPr sz="2000" b="1" spc="-70">
                <a:solidFill>
                  <a:srgbClr val="592B8A"/>
                </a:solidFill>
                <a:latin typeface="Verdana" panose="020B0604030504040204" pitchFamily="34" charset="0"/>
                <a:ea typeface="Verdana" panose="020B0604030504040204" pitchFamily="34" charset="0"/>
                <a:cs typeface="Calibri"/>
              </a:rPr>
              <a:t> </a:t>
            </a:r>
            <a:r>
              <a:rPr sz="2000" b="1">
                <a:solidFill>
                  <a:srgbClr val="592B8A"/>
                </a:solidFill>
                <a:latin typeface="Verdana" panose="020B0604030504040204" pitchFamily="34" charset="0"/>
                <a:ea typeface="Verdana" panose="020B0604030504040204" pitchFamily="34" charset="0"/>
                <a:cs typeface="Calibri"/>
              </a:rPr>
              <a:t>&amp;</a:t>
            </a:r>
            <a:r>
              <a:rPr sz="2000" b="1" spc="-40">
                <a:solidFill>
                  <a:srgbClr val="592B8A"/>
                </a:solidFill>
                <a:latin typeface="Verdana" panose="020B0604030504040204" pitchFamily="34" charset="0"/>
                <a:ea typeface="Verdana" panose="020B0604030504040204" pitchFamily="34" charset="0"/>
                <a:cs typeface="Calibri"/>
              </a:rPr>
              <a:t> </a:t>
            </a:r>
            <a:r>
              <a:rPr sz="2000" b="1">
                <a:solidFill>
                  <a:srgbClr val="592B8A"/>
                </a:solidFill>
                <a:latin typeface="Verdana" panose="020B0604030504040204" pitchFamily="34" charset="0"/>
                <a:ea typeface="Verdana" panose="020B0604030504040204" pitchFamily="34" charset="0"/>
                <a:cs typeface="Calibri"/>
              </a:rPr>
              <a:t>Service</a:t>
            </a:r>
            <a:r>
              <a:rPr sz="2000" b="1" spc="-25">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Providers</a:t>
            </a:r>
            <a:r>
              <a:rPr sz="2000" b="1" spc="-55">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Council</a:t>
            </a:r>
            <a:endParaRPr sz="2000">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E7A7222B-8D83-D824-9B66-2B180A1B6097}"/>
              </a:ext>
            </a:extLst>
          </p:cNvPr>
          <p:cNvSpPr txBox="1"/>
          <p:nvPr/>
        </p:nvSpPr>
        <p:spPr>
          <a:xfrm>
            <a:off x="1220343" y="4712210"/>
            <a:ext cx="9846945" cy="766877"/>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equipment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services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a:t>
            </a:r>
            <a:r>
              <a:rPr lang="en-US" sz="1100">
                <a:solidFill>
                  <a:srgbClr val="592B8A"/>
                </a:solidFill>
                <a:latin typeface="Verdana" panose="020B0604030504040204" pitchFamily="34" charset="0"/>
                <a:ea typeface="Verdana" panose="020B0604030504040204" pitchFamily="34" charset="0"/>
                <a:cs typeface="Calibri"/>
              </a:rPr>
              <a:t>e</a:t>
            </a:r>
            <a:r>
              <a:rPr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information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ensure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successful</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experience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association’s </a:t>
            </a:r>
            <a:r>
              <a:rPr sz="1100">
                <a:solidFill>
                  <a:srgbClr val="592B8A"/>
                </a:solidFill>
                <a:latin typeface="Verdana" panose="020B0604030504040204" pitchFamily="34" charset="0"/>
                <a:ea typeface="Verdana" panose="020B0604030504040204" pitchFamily="34" charset="0"/>
                <a:cs typeface="Calibri"/>
              </a:rPr>
              <a:t>convention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other</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9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105"/>
              </a:spcBef>
              <a:tabLst>
                <a:tab pos="1507490" algn="l"/>
              </a:tabLst>
            </a:pPr>
            <a:endParaRPr sz="1100">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5C8E40AB-E64A-2BD4-C79D-6E2C52188C54}"/>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Councils</a:t>
            </a:r>
            <a:endParaRPr spc="-1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1D229561-B149-9342-D144-F112836C8798}"/>
              </a:ext>
            </a:extLst>
          </p:cNvPr>
          <p:cNvSpPr txBox="1"/>
          <p:nvPr/>
        </p:nvSpPr>
        <p:spPr>
          <a:xfrm>
            <a:off x="1600200" y="2102766"/>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David Bestwick &amp; Rose Sinclair</a:t>
            </a:r>
          </a:p>
          <a:p>
            <a:pPr>
              <a:lnSpc>
                <a:spcPct val="150000"/>
              </a:lnSpc>
            </a:pPr>
            <a:r>
              <a:rPr lang="en-US" sz="1000">
                <a:solidFill>
                  <a:srgbClr val="592B8A"/>
                </a:solidFill>
                <a:latin typeface="+mn-lt"/>
              </a:rPr>
              <a:t>Staff Liaison: Ryan Nolte</a:t>
            </a:r>
          </a:p>
        </p:txBody>
      </p:sp>
      <p:sp>
        <p:nvSpPr>
          <p:cNvPr id="11" name="TextBox 10">
            <a:extLst>
              <a:ext uri="{FF2B5EF4-FFF2-40B4-BE49-F238E27FC236}">
                <a16:creationId xmlns:a16="http://schemas.microsoft.com/office/drawing/2014/main" id="{4AF9237C-191F-9B8A-5AF9-DA407A9CD61E}"/>
              </a:ext>
            </a:extLst>
          </p:cNvPr>
          <p:cNvSpPr txBox="1"/>
          <p:nvPr/>
        </p:nvSpPr>
        <p:spPr>
          <a:xfrm>
            <a:off x="1676400" y="3715268"/>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Abbie Webb</a:t>
            </a:r>
          </a:p>
          <a:p>
            <a:pPr>
              <a:lnSpc>
                <a:spcPct val="150000"/>
              </a:lnSpc>
            </a:pPr>
            <a:r>
              <a:rPr lang="en-US" sz="1000">
                <a:solidFill>
                  <a:srgbClr val="592B8A"/>
                </a:solidFill>
                <a:latin typeface="+mn-lt"/>
              </a:rPr>
              <a:t>Staff Liaison: Natalie Betts</a:t>
            </a:r>
          </a:p>
        </p:txBody>
      </p:sp>
      <p:sp>
        <p:nvSpPr>
          <p:cNvPr id="12" name="TextBox 11">
            <a:extLst>
              <a:ext uri="{FF2B5EF4-FFF2-40B4-BE49-F238E27FC236}">
                <a16:creationId xmlns:a16="http://schemas.microsoft.com/office/drawing/2014/main" id="{E4033645-2251-7D89-17DB-AB466407A7E5}"/>
              </a:ext>
            </a:extLst>
          </p:cNvPr>
          <p:cNvSpPr txBox="1"/>
          <p:nvPr/>
        </p:nvSpPr>
        <p:spPr>
          <a:xfrm>
            <a:off x="1772091" y="5280798"/>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Lisa Kagan &amp; Stuart Kagan</a:t>
            </a:r>
          </a:p>
          <a:p>
            <a:pPr>
              <a:lnSpc>
                <a:spcPct val="150000"/>
              </a:lnSpc>
            </a:pPr>
            <a:r>
              <a:rPr lang="en-US" sz="1000">
                <a:solidFill>
                  <a:srgbClr val="592B8A"/>
                </a:solidFill>
                <a:latin typeface="+mn-lt"/>
              </a:rPr>
              <a:t>Staff Liaison: Jason Glei</a:t>
            </a:r>
          </a:p>
        </p:txBody>
      </p:sp>
    </p:spTree>
    <p:extLst>
      <p:ext uri="{BB962C8B-B14F-4D97-AF65-F5344CB8AC3E}">
        <p14:creationId xmlns:p14="http://schemas.microsoft.com/office/powerpoint/2010/main" val="54213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A51998E9-8BB5-E8E7-D629-B495C61C7FF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pc="-25" smtClean="0">
                <a:latin typeface="Verdana" panose="020B0604030504040204" pitchFamily="34" charset="0"/>
                <a:ea typeface="Verdana" panose="020B0604030504040204" pitchFamily="34" charset="0"/>
              </a:rPr>
              <a:pPr marL="38100">
                <a:lnSpc>
                  <a:spcPts val="1240"/>
                </a:lnSpc>
              </a:pPr>
              <a:t>16</a:t>
            </a:fld>
            <a:endParaRPr lang="en-US"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9CF1715C-63A3-8C9E-2CAD-6EEC0DE1B1D4}"/>
              </a:ext>
            </a:extLst>
          </p:cNvPr>
          <p:cNvSpPr txBox="1">
            <a:spLocks/>
          </p:cNvSpPr>
          <p:nvPr/>
        </p:nvSpPr>
        <p:spPr>
          <a:xfrm>
            <a:off x="762000" y="947448"/>
            <a:ext cx="10170795" cy="4640373"/>
          </a:xfrm>
          <a:prstGeom prst="rect">
            <a:avLst/>
          </a:prstGeom>
        </p:spPr>
        <p:txBody>
          <a:bodyPr vert="horz" wrap="square" lIns="0" tIns="31115" rIns="0" bIns="0" rtlCol="0">
            <a:spAutoFit/>
          </a:bodyPr>
          <a:lstStyle>
            <a:lvl1pPr marL="0" indent="0" algn="l" defTabSz="914400" rtl="0" eaLnBrk="1" latinLnBrk="0" hangingPunct="1">
              <a:lnSpc>
                <a:spcPts val="3100"/>
              </a:lnSpc>
              <a:spcBef>
                <a:spcPts val="0"/>
              </a:spcBef>
              <a:buFontTx/>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SzPct val="100000"/>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00000"/>
              </a:lnSpc>
              <a:spcBef>
                <a:spcPts val="245"/>
              </a:spcBef>
            </a:pPr>
            <a:r>
              <a:rPr lang="en-US" b="1" spc="-25">
                <a:solidFill>
                  <a:srgbClr val="592B8A"/>
                </a:solidFill>
                <a:latin typeface="Verdana" panose="020B0604030504040204" pitchFamily="34" charset="0"/>
                <a:ea typeface="Verdana" panose="020B0604030504040204" pitchFamily="34" charset="0"/>
              </a:rPr>
              <a:t>Young</a:t>
            </a:r>
            <a:r>
              <a:rPr lang="en-US" b="1" spc="-45">
                <a:solidFill>
                  <a:srgbClr val="592B8A"/>
                </a:solidFill>
                <a:latin typeface="Verdana" panose="020B0604030504040204" pitchFamily="34" charset="0"/>
                <a:ea typeface="Verdana" panose="020B0604030504040204" pitchFamily="34" charset="0"/>
              </a:rPr>
              <a:t> </a:t>
            </a:r>
            <a:r>
              <a:rPr lang="en-US" b="1" spc="-10">
                <a:solidFill>
                  <a:srgbClr val="592B8A"/>
                </a:solidFill>
                <a:latin typeface="Verdana" panose="020B0604030504040204" pitchFamily="34" charset="0"/>
                <a:ea typeface="Verdana" panose="020B0604030504040204" pitchFamily="34" charset="0"/>
              </a:rPr>
              <a:t>Executives</a:t>
            </a:r>
          </a:p>
          <a:p>
            <a:pPr marL="697865" indent="-227965">
              <a:lnSpc>
                <a:spcPct val="100000"/>
              </a:lnSpc>
              <a:spcBef>
                <a:spcPts val="110"/>
              </a:spcBef>
              <a:buFont typeface="Arial"/>
              <a:buChar char="•"/>
              <a:tabLst>
                <a:tab pos="697865" algn="l"/>
              </a:tabLst>
            </a:pPr>
            <a:r>
              <a:rPr lang="en-US" sz="1100">
                <a:solidFill>
                  <a:srgbClr val="592B8A"/>
                </a:solidFill>
                <a:latin typeface="Verdana" panose="020B0604030504040204" pitchFamily="34" charset="0"/>
                <a:ea typeface="Verdana" panose="020B0604030504040204" pitchFamily="34" charset="0"/>
              </a:rPr>
              <a:t>Mission:</a:t>
            </a:r>
            <a:r>
              <a:rPr lang="en-US" sz="1100" spc="2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to</a:t>
            </a:r>
            <a:r>
              <a:rPr lang="en-US" sz="1100" spc="-1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create</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 forum</a:t>
            </a:r>
            <a:r>
              <a:rPr lang="en-US" sz="1100" spc="-1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in</a:t>
            </a:r>
            <a:r>
              <a:rPr lang="en-US" sz="1100" spc="-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which</a:t>
            </a:r>
            <a:r>
              <a:rPr lang="en-US" sz="1100" spc="-3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young</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professionals</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connect</a:t>
            </a:r>
            <a:r>
              <a:rPr lang="en-US" sz="1100" spc="-4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and</a:t>
            </a:r>
            <a:r>
              <a:rPr lang="en-US" sz="1100" spc="-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engage</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via</a:t>
            </a:r>
            <a:r>
              <a:rPr lang="en-US" sz="1100" spc="-10">
                <a:solidFill>
                  <a:srgbClr val="592B8A"/>
                </a:solidFill>
                <a:latin typeface="Verdana" panose="020B0604030504040204" pitchFamily="34" charset="0"/>
                <a:ea typeface="Verdana" panose="020B0604030504040204" pitchFamily="34" charset="0"/>
              </a:rPr>
              <a:t> </a:t>
            </a:r>
            <a:r>
              <a:rPr lang="en-US" sz="1100" err="1">
                <a:solidFill>
                  <a:srgbClr val="592B8A"/>
                </a:solidFill>
                <a:latin typeface="Verdana" panose="020B0604030504040204" pitchFamily="34" charset="0"/>
                <a:ea typeface="Verdana" panose="020B0604030504040204" pitchFamily="34" charset="0"/>
              </a:rPr>
              <a:t>ReMA</a:t>
            </a:r>
            <a:r>
              <a:rPr lang="en-US" sz="1100" spc="-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activities</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that</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foster</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personal</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and</a:t>
            </a:r>
            <a:r>
              <a:rPr lang="en-US" sz="1100" spc="-1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professional</a:t>
            </a:r>
            <a:r>
              <a:rPr lang="en-US" sz="1100" spc="-5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growth</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in</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the</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recycling</a:t>
            </a:r>
            <a:r>
              <a:rPr lang="en-US" sz="1100" spc="-2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industry</a:t>
            </a:r>
            <a:endParaRPr lang="en-US" sz="110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00"/>
              </a:spcBef>
              <a:buFont typeface="Arial"/>
              <a:buChar char="•"/>
              <a:tabLst>
                <a:tab pos="697865" algn="l"/>
              </a:tabLst>
            </a:pPr>
            <a:r>
              <a:rPr lang="en-US" sz="1100" spc="-10">
                <a:solidFill>
                  <a:srgbClr val="592B8A"/>
                </a:solidFill>
                <a:latin typeface="Verdana" panose="020B0604030504040204" pitchFamily="34" charset="0"/>
                <a:ea typeface="Verdana" panose="020B0604030504040204" pitchFamily="34" charset="0"/>
              </a:rPr>
              <a:t>Leadership:</a:t>
            </a:r>
            <a:endParaRPr lang="en-US" sz="1100">
              <a:solidFill>
                <a:srgbClr val="592B8A"/>
              </a:solidFill>
              <a:latin typeface="Verdana" panose="020B0604030504040204" pitchFamily="34" charset="0"/>
              <a:ea typeface="Verdana" panose="020B0604030504040204" pitchFamily="34" charset="0"/>
            </a:endParaRPr>
          </a:p>
          <a:p>
            <a:pPr>
              <a:lnSpc>
                <a:spcPct val="100000"/>
              </a:lnSpc>
            </a:pPr>
            <a:endParaRPr lang="en-US" sz="1100">
              <a:solidFill>
                <a:srgbClr val="002060"/>
              </a:solidFill>
              <a:latin typeface="Verdana" panose="020B0604030504040204" pitchFamily="34" charset="0"/>
              <a:ea typeface="Verdana" panose="020B0604030504040204" pitchFamily="34" charset="0"/>
            </a:endParaRPr>
          </a:p>
          <a:p>
            <a:pPr>
              <a:lnSpc>
                <a:spcPct val="100000"/>
              </a:lnSpc>
              <a:spcBef>
                <a:spcPts val="35"/>
              </a:spcBef>
            </a:pPr>
            <a:endParaRPr lang="en-US" sz="1100">
              <a:solidFill>
                <a:srgbClr val="002060"/>
              </a:solidFill>
              <a:latin typeface="Verdana" panose="020B0604030504040204" pitchFamily="34" charset="0"/>
              <a:ea typeface="Verdana" panose="020B0604030504040204" pitchFamily="34" charset="0"/>
            </a:endParaRPr>
          </a:p>
          <a:p>
            <a:pPr marL="12700">
              <a:lnSpc>
                <a:spcPct val="100000"/>
              </a:lnSpc>
            </a:pPr>
            <a:endParaRPr lang="en-US" b="1" spc="-10">
              <a:solidFill>
                <a:srgbClr val="002060"/>
              </a:solidFill>
              <a:latin typeface="Verdana" panose="020B0604030504040204" pitchFamily="34" charset="0"/>
              <a:ea typeface="Verdana" panose="020B0604030504040204" pitchFamily="34" charset="0"/>
            </a:endParaRPr>
          </a:p>
          <a:p>
            <a:pPr marL="12700">
              <a:lnSpc>
                <a:spcPct val="100000"/>
              </a:lnSpc>
            </a:pPr>
            <a:endParaRPr lang="en-US" b="1" spc="-10">
              <a:solidFill>
                <a:srgbClr val="002060"/>
              </a:solidFill>
              <a:latin typeface="Verdana" panose="020B0604030504040204" pitchFamily="34" charset="0"/>
              <a:ea typeface="Verdana" panose="020B0604030504040204" pitchFamily="34" charset="0"/>
            </a:endParaRPr>
          </a:p>
          <a:p>
            <a:pPr marL="12700">
              <a:lnSpc>
                <a:spcPct val="100000"/>
              </a:lnSpc>
            </a:pPr>
            <a:r>
              <a:rPr lang="en-US" b="1" spc="-10">
                <a:solidFill>
                  <a:srgbClr val="592B8A"/>
                </a:solidFill>
                <a:latin typeface="Verdana" panose="020B0604030504040204" pitchFamily="34" charset="0"/>
                <a:ea typeface="Verdana" panose="020B0604030504040204" pitchFamily="34" charset="0"/>
              </a:rPr>
              <a:t>Women</a:t>
            </a:r>
            <a:r>
              <a:rPr lang="en-US" b="1" spc="-25">
                <a:solidFill>
                  <a:srgbClr val="592B8A"/>
                </a:solidFill>
                <a:latin typeface="Verdana" panose="020B0604030504040204" pitchFamily="34" charset="0"/>
                <a:ea typeface="Verdana" panose="020B0604030504040204" pitchFamily="34" charset="0"/>
              </a:rPr>
              <a:t> </a:t>
            </a:r>
            <a:r>
              <a:rPr lang="en-US" b="1">
                <a:solidFill>
                  <a:srgbClr val="592B8A"/>
                </a:solidFill>
                <a:latin typeface="Verdana" panose="020B0604030504040204" pitchFamily="34" charset="0"/>
                <a:ea typeface="Verdana" panose="020B0604030504040204" pitchFamily="34" charset="0"/>
              </a:rPr>
              <a:t>in</a:t>
            </a:r>
            <a:r>
              <a:rPr lang="en-US" b="1" spc="-45">
                <a:solidFill>
                  <a:srgbClr val="592B8A"/>
                </a:solidFill>
                <a:latin typeface="Verdana" panose="020B0604030504040204" pitchFamily="34" charset="0"/>
                <a:ea typeface="Verdana" panose="020B0604030504040204" pitchFamily="34" charset="0"/>
              </a:rPr>
              <a:t> </a:t>
            </a:r>
            <a:r>
              <a:rPr lang="en-US" b="1" spc="-10">
                <a:solidFill>
                  <a:srgbClr val="592B8A"/>
                </a:solidFill>
                <a:latin typeface="Verdana" panose="020B0604030504040204" pitchFamily="34" charset="0"/>
                <a:ea typeface="Verdana" panose="020B0604030504040204" pitchFamily="34" charset="0"/>
              </a:rPr>
              <a:t>Recycling</a:t>
            </a:r>
          </a:p>
          <a:p>
            <a:pPr marL="697865" indent="-227965">
              <a:lnSpc>
                <a:spcPct val="100000"/>
              </a:lnSpc>
              <a:spcBef>
                <a:spcPts val="150"/>
              </a:spcBef>
              <a:buFont typeface="Arial"/>
              <a:buChar char="•"/>
              <a:tabLst>
                <a:tab pos="697865" algn="l"/>
              </a:tabLst>
            </a:pPr>
            <a:r>
              <a:rPr lang="en-US" sz="1100">
                <a:solidFill>
                  <a:srgbClr val="592B8A"/>
                </a:solidFill>
                <a:latin typeface="Verdana" panose="020B0604030504040204" pitchFamily="34" charset="0"/>
                <a:ea typeface="Verdana" panose="020B0604030504040204" pitchFamily="34" charset="0"/>
              </a:rPr>
              <a:t>Mission:</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to</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build</a:t>
            </a:r>
            <a:r>
              <a:rPr lang="en-US" sz="1100" spc="-4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a:t>
            </a:r>
            <a:r>
              <a:rPr lang="en-US" sz="1100" spc="-3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community</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amongst</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the</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women</a:t>
            </a:r>
            <a:r>
              <a:rPr lang="en-US" sz="1100" spc="-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in</a:t>
            </a:r>
            <a:r>
              <a:rPr lang="en-US" sz="1100" spc="-1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recycling</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as</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Nagorno</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to</a:t>
            </a:r>
            <a:r>
              <a:rPr lang="en-US" sz="1100" spc="-3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increase</a:t>
            </a:r>
            <a:r>
              <a:rPr lang="en-US" sz="1100" spc="-1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knowledge,</a:t>
            </a:r>
            <a:r>
              <a:rPr lang="en-US" sz="1100" spc="-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skills</a:t>
            </a:r>
            <a:r>
              <a:rPr lang="en-US" sz="1100" spc="-4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and</a:t>
            </a:r>
            <a:r>
              <a:rPr lang="en-US" sz="1100" spc="-30">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visibility</a:t>
            </a:r>
            <a:r>
              <a:rPr lang="en-US" sz="1100" spc="-4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into</a:t>
            </a:r>
            <a:r>
              <a:rPr lang="en-US" sz="1100" spc="-2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management</a:t>
            </a:r>
            <a:r>
              <a:rPr lang="en-US" sz="1100">
                <a:solidFill>
                  <a:srgbClr val="592B8A"/>
                </a:solidFill>
                <a:latin typeface="Verdana" panose="020B0604030504040204" pitchFamily="34" charset="0"/>
                <a:ea typeface="Verdana" panose="020B0604030504040204" pitchFamily="34" charset="0"/>
              </a:rPr>
              <a:t> and</a:t>
            </a:r>
            <a:r>
              <a:rPr lang="en-US" sz="1100" spc="-3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leadership</a:t>
            </a:r>
            <a:r>
              <a:rPr lang="en-US" sz="1100" spc="-1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roles.</a:t>
            </a:r>
            <a:endParaRPr lang="en-US" sz="110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r>
              <a:rPr lang="en-US" sz="1100" spc="-10">
                <a:solidFill>
                  <a:srgbClr val="592B8A"/>
                </a:solidFill>
                <a:latin typeface="Verdana" panose="020B0604030504040204" pitchFamily="34" charset="0"/>
                <a:ea typeface="Verdana" panose="020B0604030504040204" pitchFamily="34" charset="0"/>
              </a:rPr>
              <a:t>Leadership:</a:t>
            </a:r>
          </a:p>
          <a:p>
            <a:pPr marL="697865" indent="-227965">
              <a:lnSpc>
                <a:spcPct val="100000"/>
              </a:lnSpc>
              <a:spcBef>
                <a:spcPts val="135"/>
              </a:spcBef>
              <a:buFont typeface="Arial"/>
              <a:buChar char="•"/>
              <a:tabLst>
                <a:tab pos="697865" algn="l"/>
              </a:tabLst>
            </a:pPr>
            <a:endParaRPr lang="en-US" sz="1000" spc="-1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spc="-1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spc="-1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a:solidFill>
                <a:srgbClr val="592B8A"/>
              </a:solidFill>
              <a:latin typeface="Verdana" panose="020B0604030504040204" pitchFamily="34" charset="0"/>
              <a:ea typeface="Verdana" panose="020B0604030504040204" pitchFamily="34" charset="0"/>
            </a:endParaRPr>
          </a:p>
          <a:p>
            <a:pPr marL="12700">
              <a:lnSpc>
                <a:spcPct val="100000"/>
              </a:lnSpc>
            </a:pPr>
            <a:endParaRPr lang="en-US" b="1">
              <a:solidFill>
                <a:srgbClr val="592B8A"/>
              </a:solidFill>
              <a:latin typeface="Verdana" panose="020B0604030504040204" pitchFamily="34" charset="0"/>
              <a:ea typeface="Verdana" panose="020B0604030504040204" pitchFamily="34" charset="0"/>
            </a:endParaRPr>
          </a:p>
          <a:p>
            <a:pPr marL="12700">
              <a:lnSpc>
                <a:spcPct val="100000"/>
              </a:lnSpc>
            </a:pPr>
            <a:r>
              <a:rPr lang="en-US" b="1">
                <a:solidFill>
                  <a:srgbClr val="592B8A"/>
                </a:solidFill>
                <a:latin typeface="Verdana" panose="020B0604030504040204" pitchFamily="34" charset="0"/>
                <a:ea typeface="Verdana" panose="020B0604030504040204" pitchFamily="34" charset="0"/>
              </a:rPr>
              <a:t>Century</a:t>
            </a:r>
            <a:r>
              <a:rPr lang="en-US" b="1" spc="-50">
                <a:solidFill>
                  <a:srgbClr val="592B8A"/>
                </a:solidFill>
                <a:latin typeface="Verdana" panose="020B0604030504040204" pitchFamily="34" charset="0"/>
                <a:ea typeface="Verdana" panose="020B0604030504040204" pitchFamily="34" charset="0"/>
              </a:rPr>
              <a:t> </a:t>
            </a:r>
            <a:r>
              <a:rPr lang="en-US" b="1" spc="-20">
                <a:solidFill>
                  <a:srgbClr val="592B8A"/>
                </a:solidFill>
                <a:latin typeface="Verdana" panose="020B0604030504040204" pitchFamily="34" charset="0"/>
                <a:ea typeface="Verdana" panose="020B0604030504040204" pitchFamily="34" charset="0"/>
              </a:rPr>
              <a:t>Club</a:t>
            </a:r>
          </a:p>
          <a:p>
            <a:pPr marL="698500" marR="5080" indent="-228600">
              <a:lnSpc>
                <a:spcPct val="100000"/>
              </a:lnSpc>
              <a:spcBef>
                <a:spcPts val="515"/>
              </a:spcBef>
              <a:buFont typeface="Arial"/>
              <a:buChar char="•"/>
              <a:tabLst>
                <a:tab pos="698500" algn="l"/>
              </a:tabLst>
            </a:pPr>
            <a:r>
              <a:rPr lang="en-US" sz="1100">
                <a:solidFill>
                  <a:srgbClr val="592B8A"/>
                </a:solidFill>
                <a:latin typeface="Verdana" panose="020B0604030504040204" pitchFamily="34" charset="0"/>
                <a:ea typeface="Verdana" panose="020B0604030504040204" pitchFamily="34" charset="0"/>
              </a:rPr>
              <a:t>Mission:</a:t>
            </a:r>
            <a:r>
              <a:rPr lang="en-US" sz="1100" spc="18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maintain</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and</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grow</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community</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within</a:t>
            </a:r>
            <a:r>
              <a:rPr lang="en-US" sz="1100" spc="-10">
                <a:solidFill>
                  <a:srgbClr val="592B8A"/>
                </a:solidFill>
                <a:latin typeface="Verdana" panose="020B0604030504040204" pitchFamily="34" charset="0"/>
                <a:ea typeface="Verdana" panose="020B0604030504040204" pitchFamily="34" charset="0"/>
              </a:rPr>
              <a:t> </a:t>
            </a:r>
            <a:r>
              <a:rPr lang="en-US" sz="1100" err="1">
                <a:solidFill>
                  <a:srgbClr val="592B8A"/>
                </a:solidFill>
                <a:latin typeface="Verdana" panose="020B0604030504040204" pitchFamily="34" charset="0"/>
                <a:ea typeface="Verdana" panose="020B0604030504040204" pitchFamily="34" charset="0"/>
              </a:rPr>
              <a:t>ReMA</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that</a:t>
            </a:r>
            <a:r>
              <a:rPr lang="en-US" sz="1100" spc="-1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caters</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to</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past</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&amp;</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retired members</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to</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share</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their</a:t>
            </a:r>
            <a:r>
              <a:rPr lang="en-US" sz="1100" spc="-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backgrounds</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and</a:t>
            </a:r>
            <a:r>
              <a:rPr lang="en-US" sz="1100" spc="-2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knowledge</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with</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the</a:t>
            </a:r>
            <a:r>
              <a:rPr lang="en-US" sz="1100" spc="-1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future</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of</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the</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industry</a:t>
            </a:r>
            <a:r>
              <a:rPr lang="en-US" sz="1100" spc="-2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and</a:t>
            </a:r>
            <a:r>
              <a:rPr lang="en-US" sz="1100" spc="-20">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honors/gives </a:t>
            </a:r>
            <a:r>
              <a:rPr lang="en-US" sz="1100">
                <a:solidFill>
                  <a:srgbClr val="592B8A"/>
                </a:solidFill>
                <a:latin typeface="Verdana" panose="020B0604030504040204" pitchFamily="34" charset="0"/>
                <a:ea typeface="Verdana" panose="020B0604030504040204" pitchFamily="34" charset="0"/>
              </a:rPr>
              <a:t>back</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to</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members</a:t>
            </a:r>
            <a:r>
              <a:rPr lang="en-US" sz="1100" spc="-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who</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have</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served</a:t>
            </a:r>
            <a:r>
              <a:rPr lang="en-US" sz="1100" spc="5">
                <a:solidFill>
                  <a:srgbClr val="592B8A"/>
                </a:solidFill>
                <a:latin typeface="Verdana" panose="020B0604030504040204" pitchFamily="34" charset="0"/>
                <a:ea typeface="Verdana" panose="020B0604030504040204" pitchFamily="34" charset="0"/>
              </a:rPr>
              <a:t> </a:t>
            </a:r>
            <a:r>
              <a:rPr lang="en-US" sz="1100" err="1">
                <a:solidFill>
                  <a:srgbClr val="592B8A"/>
                </a:solidFill>
                <a:latin typeface="Verdana" panose="020B0604030504040204" pitchFamily="34" charset="0"/>
                <a:ea typeface="Verdana" panose="020B0604030504040204" pitchFamily="34" charset="0"/>
              </a:rPr>
              <a:t>ReMA</a:t>
            </a:r>
            <a:r>
              <a:rPr lang="en-US" sz="1100" spc="-2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for</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much</a:t>
            </a:r>
            <a:r>
              <a:rPr lang="en-US" sz="1100" spc="-10">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of</a:t>
            </a:r>
            <a:r>
              <a:rPr lang="en-US" sz="1100" spc="-35">
                <a:solidFill>
                  <a:srgbClr val="592B8A"/>
                </a:solidFill>
                <a:latin typeface="Verdana" panose="020B0604030504040204" pitchFamily="34" charset="0"/>
                <a:ea typeface="Verdana" panose="020B0604030504040204" pitchFamily="34" charset="0"/>
              </a:rPr>
              <a:t> </a:t>
            </a:r>
            <a:r>
              <a:rPr lang="en-US" sz="1100">
                <a:solidFill>
                  <a:srgbClr val="592B8A"/>
                </a:solidFill>
                <a:latin typeface="Verdana" panose="020B0604030504040204" pitchFamily="34" charset="0"/>
                <a:ea typeface="Verdana" panose="020B0604030504040204" pitchFamily="34" charset="0"/>
              </a:rPr>
              <a:t>their</a:t>
            </a:r>
            <a:r>
              <a:rPr lang="en-US" sz="1100" spc="-25">
                <a:solidFill>
                  <a:srgbClr val="592B8A"/>
                </a:solidFill>
                <a:latin typeface="Verdana" panose="020B0604030504040204" pitchFamily="34" charset="0"/>
                <a:ea typeface="Verdana" panose="020B0604030504040204" pitchFamily="34" charset="0"/>
              </a:rPr>
              <a:t> </a:t>
            </a:r>
            <a:r>
              <a:rPr lang="en-US" sz="1100" spc="-10">
                <a:solidFill>
                  <a:srgbClr val="592B8A"/>
                </a:solidFill>
                <a:latin typeface="Verdana" panose="020B0604030504040204" pitchFamily="34" charset="0"/>
                <a:ea typeface="Verdana" panose="020B0604030504040204" pitchFamily="34" charset="0"/>
              </a:rPr>
              <a:t>careers</a:t>
            </a:r>
            <a:endParaRPr lang="en-US" sz="110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0"/>
              </a:spcBef>
              <a:buFont typeface="Arial"/>
              <a:buChar char="•"/>
              <a:tabLst>
                <a:tab pos="697865" algn="l"/>
              </a:tabLst>
            </a:pPr>
            <a:r>
              <a:rPr lang="en-US" sz="1100" spc="-10">
                <a:solidFill>
                  <a:srgbClr val="592B8A"/>
                </a:solidFill>
                <a:latin typeface="Verdana" panose="020B0604030504040204" pitchFamily="34" charset="0"/>
                <a:ea typeface="Verdana" panose="020B0604030504040204" pitchFamily="34" charset="0"/>
              </a:rPr>
              <a:t>Leadership:</a:t>
            </a:r>
            <a:endParaRPr lang="en-US" sz="1100">
              <a:solidFill>
                <a:srgbClr val="592B8A"/>
              </a:solidFill>
              <a:latin typeface="Verdana" panose="020B0604030504040204" pitchFamily="34" charset="0"/>
              <a:ea typeface="Verdana" panose="020B0604030504040204" pitchFamily="34" charset="0"/>
            </a:endParaRPr>
          </a:p>
        </p:txBody>
      </p:sp>
      <p:sp>
        <p:nvSpPr>
          <p:cNvPr id="4" name="object 3">
            <a:extLst>
              <a:ext uri="{FF2B5EF4-FFF2-40B4-BE49-F238E27FC236}">
                <a16:creationId xmlns:a16="http://schemas.microsoft.com/office/drawing/2014/main" id="{D01D47A1-F915-C68C-39D4-A49DF6ADEFF1}"/>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Councils</a:t>
            </a:r>
            <a:endParaRPr spc="-1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9BDC5B1-2B98-EDBE-622A-8D98ADF12F1F}"/>
              </a:ext>
            </a:extLst>
          </p:cNvPr>
          <p:cNvSpPr txBox="1"/>
          <p:nvPr/>
        </p:nvSpPr>
        <p:spPr>
          <a:xfrm>
            <a:off x="1524000" y="1828800"/>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Sam Shine &amp; Rob Wise</a:t>
            </a:r>
          </a:p>
          <a:p>
            <a:pPr>
              <a:lnSpc>
                <a:spcPct val="150000"/>
              </a:lnSpc>
            </a:pPr>
            <a:r>
              <a:rPr lang="en-US" sz="1000">
                <a:solidFill>
                  <a:srgbClr val="592B8A"/>
                </a:solidFill>
                <a:latin typeface="+mn-lt"/>
              </a:rPr>
              <a:t>Staff Liaison: Lacey Capps</a:t>
            </a:r>
          </a:p>
        </p:txBody>
      </p:sp>
      <p:sp>
        <p:nvSpPr>
          <p:cNvPr id="6" name="TextBox 5">
            <a:extLst>
              <a:ext uri="{FF2B5EF4-FFF2-40B4-BE49-F238E27FC236}">
                <a16:creationId xmlns:a16="http://schemas.microsoft.com/office/drawing/2014/main" id="{045C4463-311F-291C-673F-9ED1E3DFB6FD}"/>
              </a:ext>
            </a:extLst>
          </p:cNvPr>
          <p:cNvSpPr txBox="1"/>
          <p:nvPr/>
        </p:nvSpPr>
        <p:spPr>
          <a:xfrm>
            <a:off x="1524000" y="3581400"/>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Josephita Harry &amp; Kim Scott</a:t>
            </a:r>
          </a:p>
          <a:p>
            <a:pPr>
              <a:lnSpc>
                <a:spcPct val="150000"/>
              </a:lnSpc>
            </a:pPr>
            <a:r>
              <a:rPr lang="en-US" sz="1000">
                <a:solidFill>
                  <a:srgbClr val="592B8A"/>
                </a:solidFill>
                <a:latin typeface="+mn-lt"/>
              </a:rPr>
              <a:t>Staff Liaison: Rachel Bookman</a:t>
            </a:r>
          </a:p>
        </p:txBody>
      </p:sp>
      <p:sp>
        <p:nvSpPr>
          <p:cNvPr id="7" name="TextBox 6">
            <a:extLst>
              <a:ext uri="{FF2B5EF4-FFF2-40B4-BE49-F238E27FC236}">
                <a16:creationId xmlns:a16="http://schemas.microsoft.com/office/drawing/2014/main" id="{AB8435D7-1904-AC3E-6FA1-F95C3C4AC059}"/>
              </a:ext>
            </a:extLst>
          </p:cNvPr>
          <p:cNvSpPr txBox="1"/>
          <p:nvPr/>
        </p:nvSpPr>
        <p:spPr>
          <a:xfrm>
            <a:off x="1676400" y="5545231"/>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Barry Hunter &amp; Ron Donn</a:t>
            </a:r>
          </a:p>
          <a:p>
            <a:pPr>
              <a:lnSpc>
                <a:spcPct val="150000"/>
              </a:lnSpc>
            </a:pPr>
            <a:r>
              <a:rPr lang="en-US" sz="1000">
                <a:solidFill>
                  <a:srgbClr val="592B8A"/>
                </a:solidFill>
                <a:latin typeface="+mn-lt"/>
              </a:rPr>
              <a:t>Staff Liaison: Brianna Gianti</a:t>
            </a:r>
          </a:p>
        </p:txBody>
      </p:sp>
    </p:spTree>
    <p:extLst>
      <p:ext uri="{BB962C8B-B14F-4D97-AF65-F5344CB8AC3E}">
        <p14:creationId xmlns:p14="http://schemas.microsoft.com/office/powerpoint/2010/main" val="123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B13269E1-731F-4833-B317-6F8F54E1DE95}"/>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100" spc="-25" smtClean="0">
                <a:latin typeface="Verdana" panose="020B0604030504040204" pitchFamily="34" charset="0"/>
                <a:ea typeface="Verdana" panose="020B0604030504040204" pitchFamily="34" charset="0"/>
              </a:rPr>
              <a:pPr marL="38100">
                <a:lnSpc>
                  <a:spcPts val="1240"/>
                </a:lnSpc>
              </a:pPr>
              <a:t>17</a:t>
            </a:fld>
            <a:endParaRPr lang="en-US" sz="110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0FA556E6-BE9C-146D-E3A5-3A230566AEB4}"/>
              </a:ext>
            </a:extLst>
          </p:cNvPr>
          <p:cNvSpPr txBox="1"/>
          <p:nvPr/>
        </p:nvSpPr>
        <p:spPr>
          <a:xfrm>
            <a:off x="784418" y="1246323"/>
            <a:ext cx="9654981" cy="381515"/>
          </a:xfrm>
          <a:prstGeom prst="rect">
            <a:avLst/>
          </a:prstGeom>
        </p:spPr>
        <p:txBody>
          <a:bodyPr vert="horz" wrap="square" lIns="0" tIns="12065" rIns="0" bIns="0" rtlCol="0">
            <a:spAutoFit/>
          </a:bodyPr>
          <a:lstStyle/>
          <a:p>
            <a:pPr marL="12700">
              <a:lnSpc>
                <a:spcPct val="100000"/>
              </a:lnSpc>
              <a:spcBef>
                <a:spcPts val="95"/>
              </a:spcBef>
            </a:pPr>
            <a:r>
              <a:rPr sz="2400" b="1" spc="-30">
                <a:solidFill>
                  <a:srgbClr val="592B8A"/>
                </a:solidFill>
                <a:latin typeface="Verdana" panose="020B0604030504040204" pitchFamily="34" charset="0"/>
                <a:ea typeface="Verdana" panose="020B0604030504040204" pitchFamily="34" charset="0"/>
                <a:cs typeface="Calibri"/>
              </a:rPr>
              <a:t>Youth</a:t>
            </a:r>
            <a:r>
              <a:rPr sz="2400" b="1" spc="-9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Outreach</a:t>
            </a:r>
            <a:r>
              <a:rPr sz="2400" b="1" spc="-6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&amp;</a:t>
            </a:r>
            <a:r>
              <a:rPr sz="2400" b="1" spc="-80">
                <a:solidFill>
                  <a:srgbClr val="592B8A"/>
                </a:solidFill>
                <a:latin typeface="Verdana" panose="020B0604030504040204" pitchFamily="34" charset="0"/>
                <a:ea typeface="Verdana" panose="020B0604030504040204" pitchFamily="34" charset="0"/>
                <a:cs typeface="Calibri"/>
              </a:rPr>
              <a:t> </a:t>
            </a:r>
            <a:r>
              <a:rPr sz="2400" b="1" spc="-20">
                <a:solidFill>
                  <a:srgbClr val="592B8A"/>
                </a:solidFill>
                <a:latin typeface="Verdana" panose="020B0604030504040204" pitchFamily="34" charset="0"/>
                <a:ea typeface="Verdana" panose="020B0604030504040204" pitchFamily="34" charset="0"/>
                <a:cs typeface="Calibri"/>
              </a:rPr>
              <a:t>Workforce</a:t>
            </a:r>
            <a:r>
              <a:rPr sz="2400" b="1" spc="-7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Development</a:t>
            </a:r>
            <a:endParaRPr sz="24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A804F083-0EAF-0FFA-64C7-9F55C97CF286}"/>
              </a:ext>
            </a:extLst>
          </p:cNvPr>
          <p:cNvSpPr txBox="1"/>
          <p:nvPr/>
        </p:nvSpPr>
        <p:spPr>
          <a:xfrm>
            <a:off x="1241619" y="1684321"/>
            <a:ext cx="7679690" cy="648253"/>
          </a:xfrm>
          <a:prstGeom prst="rect">
            <a:avLst/>
          </a:prstGeom>
        </p:spPr>
        <p:txBody>
          <a:bodyPr vert="horz" wrap="square" lIns="0" tIns="55244" rIns="0" bIns="0" rtlCol="0">
            <a:spAutoFit/>
          </a:bodyPr>
          <a:lstStyle/>
          <a:p>
            <a:pPr marL="240665" indent="-227965">
              <a:lnSpc>
                <a:spcPct val="100000"/>
              </a:lnSpc>
              <a:spcBef>
                <a:spcPts val="434"/>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Mission:</a:t>
            </a:r>
            <a:r>
              <a:rPr sz="1200" spc="-6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Provide</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support</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guidance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for</a:t>
            </a:r>
            <a:r>
              <a:rPr sz="1200" spc="-65">
                <a:solidFill>
                  <a:srgbClr val="592B8A"/>
                </a:solidFill>
                <a:latin typeface="Verdana" panose="020B0604030504040204" pitchFamily="34" charset="0"/>
                <a:ea typeface="Verdana" panose="020B0604030504040204" pitchFamily="34" charset="0"/>
                <a:cs typeface="Calibri"/>
              </a:rPr>
              <a:t> </a:t>
            </a:r>
            <a:r>
              <a:rPr lang="en-US" sz="1200" spc="-10">
                <a:solidFill>
                  <a:srgbClr val="592B8A"/>
                </a:solidFill>
                <a:latin typeface="Verdana" panose="020B0604030504040204" pitchFamily="34" charset="0"/>
                <a:ea typeface="Verdana" panose="020B0604030504040204" pitchFamily="34" charset="0"/>
                <a:cs typeface="Calibri"/>
              </a:rPr>
              <a:t>ReMA</a:t>
            </a:r>
            <a:r>
              <a:rPr sz="1200" spc="-10">
                <a:solidFill>
                  <a:srgbClr val="592B8A"/>
                </a:solidFill>
                <a:latin typeface="Verdana" panose="020B0604030504040204" pitchFamily="34" charset="0"/>
                <a:ea typeface="Verdana" panose="020B0604030504040204" pitchFamily="34" charset="0"/>
                <a:cs typeface="Calibri"/>
              </a:rPr>
              <a:t>’s</a:t>
            </a:r>
            <a:r>
              <a:rPr sz="1200" spc="-5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workforce</a:t>
            </a:r>
            <a:r>
              <a:rPr sz="1200" spc="-6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development</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youth</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outreach</a:t>
            </a:r>
            <a:r>
              <a:rPr sz="1200" spc="-2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programs</a:t>
            </a:r>
            <a:endParaRPr sz="12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35"/>
              </a:spcBef>
              <a:buFont typeface="Arial"/>
              <a:buChar char="•"/>
              <a:tabLst>
                <a:tab pos="240665" algn="l"/>
              </a:tabLst>
            </a:pPr>
            <a:r>
              <a:rPr sz="1200" spc="-10">
                <a:solidFill>
                  <a:srgbClr val="592B8A"/>
                </a:solidFill>
                <a:latin typeface="Verdana" panose="020B0604030504040204" pitchFamily="34" charset="0"/>
                <a:ea typeface="Verdana" panose="020B0604030504040204" pitchFamily="34" charset="0"/>
                <a:cs typeface="Calibri"/>
              </a:rPr>
              <a:t>Leadership:</a:t>
            </a:r>
            <a:endParaRPr sz="12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169D276D-0B34-7B64-40F0-E8B339A0525B}"/>
              </a:ext>
            </a:extLst>
          </p:cNvPr>
          <p:cNvSpPr txBox="1"/>
          <p:nvPr/>
        </p:nvSpPr>
        <p:spPr>
          <a:xfrm>
            <a:off x="784419" y="3637479"/>
            <a:ext cx="6530781" cy="381515"/>
          </a:xfrm>
          <a:prstGeom prst="rect">
            <a:avLst/>
          </a:prstGeom>
        </p:spPr>
        <p:txBody>
          <a:bodyPr vert="horz" wrap="square" lIns="0" tIns="12065" rIns="0" bIns="0" rtlCol="0">
            <a:spAutoFit/>
          </a:bodyPr>
          <a:lstStyle/>
          <a:p>
            <a:pPr marL="12700">
              <a:lnSpc>
                <a:spcPct val="100000"/>
              </a:lnSpc>
              <a:spcBef>
                <a:spcPts val="95"/>
              </a:spcBef>
            </a:pPr>
            <a:r>
              <a:rPr sz="2400" b="1" spc="-45">
                <a:solidFill>
                  <a:srgbClr val="592B8A"/>
                </a:solidFill>
                <a:latin typeface="Verdana" panose="020B0604030504040204" pitchFamily="34" charset="0"/>
                <a:ea typeface="Verdana" panose="020B0604030504040204" pitchFamily="34" charset="0"/>
                <a:cs typeface="Calibri"/>
              </a:rPr>
              <a:t>PAC</a:t>
            </a:r>
            <a:r>
              <a:rPr sz="2400" b="1" spc="-114">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Leadership</a:t>
            </a:r>
            <a:endParaRPr sz="24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B1111CA2-A4CB-357E-0E83-17200F339AEC}"/>
              </a:ext>
            </a:extLst>
          </p:cNvPr>
          <p:cNvSpPr txBox="1"/>
          <p:nvPr/>
        </p:nvSpPr>
        <p:spPr>
          <a:xfrm>
            <a:off x="1241619" y="4117539"/>
            <a:ext cx="9718040" cy="645690"/>
          </a:xfrm>
          <a:prstGeom prst="rect">
            <a:avLst/>
          </a:prstGeom>
        </p:spPr>
        <p:txBody>
          <a:bodyPr vert="horz" wrap="square" lIns="0" tIns="37465" rIns="0" bIns="0" rtlCol="0">
            <a:spAutoFit/>
          </a:bodyPr>
          <a:lstStyle/>
          <a:p>
            <a:pPr marL="240665" marR="5080" indent="-228600">
              <a:lnSpc>
                <a:spcPts val="1510"/>
              </a:lnSpc>
              <a:spcBef>
                <a:spcPts val="295"/>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Mission: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Broaden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understanding</a:t>
            </a:r>
            <a:r>
              <a:rPr sz="1200">
                <a:solidFill>
                  <a:srgbClr val="592B8A"/>
                </a:solidFill>
                <a:latin typeface="Verdana" panose="020B0604030504040204" pitchFamily="34" charset="0"/>
                <a:ea typeface="Verdana" panose="020B0604030504040204" pitchFamily="34" charset="0"/>
                <a:cs typeface="Calibri"/>
              </a:rPr>
              <a:t> 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increase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participation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political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activities</a:t>
            </a:r>
            <a:r>
              <a:rPr sz="1200" spc="-1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5">
                <a:solidFill>
                  <a:srgbClr val="592B8A"/>
                </a:solidFill>
                <a:latin typeface="Verdana" panose="020B0604030504040204" pitchFamily="34" charset="0"/>
                <a:ea typeface="Verdana" panose="020B0604030504040204" pitchFamily="34" charset="0"/>
                <a:cs typeface="Calibri"/>
              </a:rPr>
              <a:t> </a:t>
            </a:r>
            <a:r>
              <a:rPr lang="en-US" sz="1200">
                <a:solidFill>
                  <a:srgbClr val="592B8A"/>
                </a:solidFill>
                <a:latin typeface="Verdana" panose="020B0604030504040204" pitchFamily="34" charset="0"/>
                <a:ea typeface="Verdana" panose="020B0604030504040204" pitchFamily="34" charset="0"/>
                <a:cs typeface="Calibri"/>
              </a:rPr>
              <a:t>ReMA</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provide</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strategic</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planning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execution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such</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activities.</a:t>
            </a:r>
            <a:endParaRPr sz="12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05"/>
              </a:spcBef>
              <a:buFont typeface="Arial"/>
              <a:buChar char="•"/>
              <a:tabLst>
                <a:tab pos="240665" algn="l"/>
              </a:tabLst>
            </a:pPr>
            <a:r>
              <a:rPr sz="1200" spc="-10">
                <a:solidFill>
                  <a:srgbClr val="592B8A"/>
                </a:solidFill>
                <a:latin typeface="Verdana" panose="020B0604030504040204" pitchFamily="34" charset="0"/>
                <a:ea typeface="Verdana" panose="020B0604030504040204" pitchFamily="34" charset="0"/>
                <a:cs typeface="Calibri"/>
              </a:rPr>
              <a:t>Leadership:</a:t>
            </a:r>
            <a:endParaRPr sz="12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0FA24A69-9786-0F35-CDEC-0F2635068B35}"/>
              </a:ext>
            </a:extLst>
          </p:cNvPr>
          <p:cNvSpPr txBox="1">
            <a:spLocks noGrp="1"/>
          </p:cNvSpPr>
          <p:nvPr>
            <p:ph type="title"/>
          </p:nvPr>
        </p:nvSpPr>
        <p:spPr>
          <a:xfrm>
            <a:off x="225516" y="5563"/>
            <a:ext cx="11740967" cy="750846"/>
          </a:xfrm>
          <a:prstGeom prst="rect">
            <a:avLst/>
          </a:prstGeom>
        </p:spPr>
        <p:txBody>
          <a:bodyPr vert="horz" wrap="square" lIns="0" tIns="194944" rIns="0" bIns="0" rtlCol="0">
            <a:spAutoFit/>
          </a:bodyPr>
          <a:lstStyle/>
          <a:p>
            <a:pPr marL="1270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Advisory</a:t>
            </a:r>
            <a:r>
              <a:rPr sz="3600" spc="-114">
                <a:latin typeface="Verdana" panose="020B0604030504040204" pitchFamily="34" charset="0"/>
                <a:ea typeface="Verdana" panose="020B0604030504040204" pitchFamily="34" charset="0"/>
              </a:rPr>
              <a:t> </a:t>
            </a:r>
            <a:r>
              <a:rPr sz="3600" spc="-10">
                <a:latin typeface="Verdana" panose="020B0604030504040204" pitchFamily="34" charset="0"/>
                <a:ea typeface="Verdana" panose="020B0604030504040204" pitchFamily="34" charset="0"/>
              </a:rPr>
              <a:t>Groups</a:t>
            </a:r>
          </a:p>
        </p:txBody>
      </p:sp>
      <p:sp>
        <p:nvSpPr>
          <p:cNvPr id="8" name="TextBox 7">
            <a:extLst>
              <a:ext uri="{FF2B5EF4-FFF2-40B4-BE49-F238E27FC236}">
                <a16:creationId xmlns:a16="http://schemas.microsoft.com/office/drawing/2014/main" id="{2DEA3021-126E-704C-9ACC-DC362B053EB1}"/>
              </a:ext>
            </a:extLst>
          </p:cNvPr>
          <p:cNvSpPr txBox="1"/>
          <p:nvPr/>
        </p:nvSpPr>
        <p:spPr>
          <a:xfrm>
            <a:off x="1752600" y="2289774"/>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Andy Wahl &amp; Marvin Finkelstein</a:t>
            </a:r>
          </a:p>
          <a:p>
            <a:pPr>
              <a:lnSpc>
                <a:spcPct val="150000"/>
              </a:lnSpc>
            </a:pPr>
            <a:r>
              <a:rPr lang="en-US" sz="1000">
                <a:solidFill>
                  <a:srgbClr val="592B8A"/>
                </a:solidFill>
                <a:latin typeface="+mn-lt"/>
              </a:rPr>
              <a:t>Staff Liaison: Cheryl Coleman</a:t>
            </a:r>
          </a:p>
        </p:txBody>
      </p:sp>
      <p:sp>
        <p:nvSpPr>
          <p:cNvPr id="9" name="TextBox 8">
            <a:extLst>
              <a:ext uri="{FF2B5EF4-FFF2-40B4-BE49-F238E27FC236}">
                <a16:creationId xmlns:a16="http://schemas.microsoft.com/office/drawing/2014/main" id="{6393AF11-5C7E-392E-0CBB-FCE7E5931A30}"/>
              </a:ext>
            </a:extLst>
          </p:cNvPr>
          <p:cNvSpPr txBox="1"/>
          <p:nvPr/>
        </p:nvSpPr>
        <p:spPr>
          <a:xfrm>
            <a:off x="1752600" y="4786177"/>
            <a:ext cx="6019800" cy="522900"/>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 Cheryl Coleman</a:t>
            </a:r>
          </a:p>
        </p:txBody>
      </p:sp>
    </p:spTree>
    <p:extLst>
      <p:ext uri="{BB962C8B-B14F-4D97-AF65-F5344CB8AC3E}">
        <p14:creationId xmlns:p14="http://schemas.microsoft.com/office/powerpoint/2010/main" val="174956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5EB95D4A-D904-5A31-9820-414B5A001329}"/>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100" spc="-25" smtClean="0">
                <a:latin typeface="Verdana" panose="020B0604030504040204" pitchFamily="34" charset="0"/>
                <a:ea typeface="Verdana" panose="020B0604030504040204" pitchFamily="34" charset="0"/>
              </a:rPr>
              <a:pPr marL="38100">
                <a:lnSpc>
                  <a:spcPts val="1240"/>
                </a:lnSpc>
              </a:pPr>
              <a:t>18</a:t>
            </a:fld>
            <a:endParaRPr lang="en-US" sz="110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2173609D-094D-28D6-7D37-76A1B6885BAE}"/>
              </a:ext>
            </a:extLst>
          </p:cNvPr>
          <p:cNvSpPr txBox="1">
            <a:spLocks noGrp="1"/>
          </p:cNvSpPr>
          <p:nvPr>
            <p:ph type="title"/>
          </p:nvPr>
        </p:nvSpPr>
        <p:spPr>
          <a:xfrm>
            <a:off x="225516" y="5563"/>
            <a:ext cx="11740967" cy="983979"/>
          </a:xfrm>
          <a:prstGeom prst="rect">
            <a:avLst/>
          </a:prstGeom>
        </p:spPr>
        <p:txBody>
          <a:bodyPr vert="horz" wrap="square" lIns="0" tIns="425823" rIns="0" bIns="0" rtlCol="0">
            <a:spAutoFit/>
          </a:bodyPr>
          <a:lstStyle/>
          <a:p>
            <a:pPr marL="14351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Chapters</a:t>
            </a:r>
            <a:r>
              <a:rPr sz="3600" spc="-110">
                <a:latin typeface="Verdana" panose="020B0604030504040204" pitchFamily="34" charset="0"/>
                <a:ea typeface="Verdana" panose="020B0604030504040204" pitchFamily="34" charset="0"/>
              </a:rPr>
              <a:t> </a:t>
            </a:r>
            <a:r>
              <a:rPr sz="3600">
                <a:latin typeface="Verdana" panose="020B0604030504040204" pitchFamily="34" charset="0"/>
                <a:ea typeface="Verdana" panose="020B0604030504040204" pitchFamily="34" charset="0"/>
              </a:rPr>
              <a:t>&amp;</a:t>
            </a:r>
            <a:r>
              <a:rPr sz="3600" spc="-140">
                <a:latin typeface="Verdana" panose="020B0604030504040204" pitchFamily="34" charset="0"/>
                <a:ea typeface="Verdana" panose="020B0604030504040204" pitchFamily="34" charset="0"/>
              </a:rPr>
              <a:t> </a:t>
            </a:r>
            <a:r>
              <a:rPr sz="3600">
                <a:latin typeface="Verdana" panose="020B0604030504040204" pitchFamily="34" charset="0"/>
                <a:ea typeface="Verdana" panose="020B0604030504040204" pitchFamily="34" charset="0"/>
              </a:rPr>
              <a:t>Regions</a:t>
            </a:r>
            <a:r>
              <a:rPr sz="3600" spc="-105">
                <a:latin typeface="Verdana" panose="020B0604030504040204" pitchFamily="34" charset="0"/>
                <a:ea typeface="Verdana" panose="020B0604030504040204" pitchFamily="34" charset="0"/>
              </a:rPr>
              <a:t> </a:t>
            </a:r>
            <a:r>
              <a:rPr sz="3600" spc="-20">
                <a:latin typeface="Verdana" panose="020B0604030504040204" pitchFamily="34" charset="0"/>
                <a:ea typeface="Verdana" panose="020B0604030504040204" pitchFamily="34" charset="0"/>
              </a:rPr>
              <a:t>(18)</a:t>
            </a:r>
          </a:p>
        </p:txBody>
      </p:sp>
      <p:sp>
        <p:nvSpPr>
          <p:cNvPr id="4" name="object 3">
            <a:extLst>
              <a:ext uri="{FF2B5EF4-FFF2-40B4-BE49-F238E27FC236}">
                <a16:creationId xmlns:a16="http://schemas.microsoft.com/office/drawing/2014/main" id="{223BC3B9-5762-61AA-D436-7D5938FEB029}"/>
              </a:ext>
            </a:extLst>
          </p:cNvPr>
          <p:cNvSpPr txBox="1"/>
          <p:nvPr/>
        </p:nvSpPr>
        <p:spPr>
          <a:xfrm>
            <a:off x="860618" y="1298252"/>
            <a:ext cx="5616382" cy="381515"/>
          </a:xfrm>
          <a:prstGeom prst="rect">
            <a:avLst/>
          </a:prstGeom>
        </p:spPr>
        <p:txBody>
          <a:bodyPr vert="horz" wrap="square" lIns="0" tIns="12065" rIns="0" bIns="0" rtlCol="0">
            <a:spAutoFit/>
          </a:bodyPr>
          <a:lstStyle/>
          <a:p>
            <a:pPr marL="12700">
              <a:lnSpc>
                <a:spcPct val="100000"/>
              </a:lnSpc>
              <a:spcBef>
                <a:spcPts val="95"/>
              </a:spcBef>
            </a:pPr>
            <a:r>
              <a:rPr sz="2400" b="1">
                <a:solidFill>
                  <a:srgbClr val="592B8A"/>
                </a:solidFill>
                <a:latin typeface="Verdana" panose="020B0604030504040204" pitchFamily="34" charset="0"/>
                <a:ea typeface="Verdana" panose="020B0604030504040204" pitchFamily="34" charset="0"/>
                <a:cs typeface="Calibri"/>
              </a:rPr>
              <a:t>Role</a:t>
            </a:r>
            <a:r>
              <a:rPr sz="2400" b="1" spc="-5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(Sec</a:t>
            </a:r>
            <a:r>
              <a:rPr sz="2400" b="1" spc="-3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9.04</a:t>
            </a:r>
            <a:r>
              <a:rPr sz="2400" b="1" spc="-2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of</a:t>
            </a:r>
            <a:r>
              <a:rPr sz="2400" b="1" spc="-50">
                <a:solidFill>
                  <a:srgbClr val="592B8A"/>
                </a:solidFill>
                <a:latin typeface="Verdana" panose="020B0604030504040204" pitchFamily="34" charset="0"/>
                <a:ea typeface="Verdana" panose="020B0604030504040204" pitchFamily="34" charset="0"/>
                <a:cs typeface="Calibri"/>
              </a:rPr>
              <a:t> </a:t>
            </a:r>
            <a:r>
              <a:rPr lang="en-US" sz="2400" b="1">
                <a:solidFill>
                  <a:srgbClr val="592B8A"/>
                </a:solidFill>
                <a:latin typeface="Verdana" panose="020B0604030504040204" pitchFamily="34" charset="0"/>
                <a:ea typeface="Verdana" panose="020B0604030504040204" pitchFamily="34" charset="0"/>
                <a:cs typeface="Calibri"/>
              </a:rPr>
              <a:t>ReMA</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Bylaws)</a:t>
            </a:r>
            <a:endParaRPr sz="24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C32E7E5-EF86-C80A-F3F6-69150A824A23}"/>
              </a:ext>
            </a:extLst>
          </p:cNvPr>
          <p:cNvSpPr txBox="1"/>
          <p:nvPr/>
        </p:nvSpPr>
        <p:spPr>
          <a:xfrm>
            <a:off x="1317818" y="1778312"/>
            <a:ext cx="9881870" cy="1263650"/>
          </a:xfrm>
          <a:prstGeom prst="rect">
            <a:avLst/>
          </a:prstGeom>
        </p:spPr>
        <p:txBody>
          <a:bodyPr vert="horz" wrap="square" lIns="0" tIns="37465" rIns="0" bIns="0" rtlCol="0">
            <a:spAutoFit/>
          </a:bodyPr>
          <a:lstStyle/>
          <a:p>
            <a:pPr marL="241300" marR="40005" indent="-228600">
              <a:lnSpc>
                <a:spcPts val="1510"/>
              </a:lnSpc>
              <a:spcBef>
                <a:spcPts val="295"/>
              </a:spcBef>
              <a:buFont typeface="Arial"/>
              <a:buChar char="•"/>
              <a:tabLst>
                <a:tab pos="241300" algn="l"/>
              </a:tabLst>
            </a:pP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Officers</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a:t>
            </a:r>
            <a:r>
              <a:rPr sz="1200" spc="-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have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power</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to</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do</a:t>
            </a:r>
            <a:r>
              <a:rPr sz="1200" spc="-3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everything </a:t>
            </a:r>
            <a:r>
              <a:rPr sz="1200">
                <a:solidFill>
                  <a:srgbClr val="592B8A"/>
                </a:solidFill>
                <a:latin typeface="Verdana" panose="020B0604030504040204" pitchFamily="34" charset="0"/>
                <a:ea typeface="Verdana" panose="020B0604030504040204" pitchFamily="34" charset="0"/>
                <a:cs typeface="Calibri"/>
              </a:rPr>
              <a:t>possible</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to</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bring</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about</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spirit</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cooperation</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among</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Chapter </a:t>
            </a:r>
            <a:r>
              <a:rPr sz="1200">
                <a:solidFill>
                  <a:srgbClr val="592B8A"/>
                </a:solidFill>
                <a:latin typeface="Verdana" panose="020B0604030504040204" pitchFamily="34" charset="0"/>
                <a:ea typeface="Verdana" panose="020B0604030504040204" pitchFamily="34" charset="0"/>
                <a:cs typeface="Calibri"/>
              </a:rPr>
              <a:t>members,</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encourage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use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facilities</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services</a:t>
            </a:r>
            <a:r>
              <a:rPr sz="1200" spc="-2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established</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by</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0">
                <a:solidFill>
                  <a:srgbClr val="592B8A"/>
                </a:solidFill>
                <a:latin typeface="Verdana" panose="020B0604030504040204" pitchFamily="34" charset="0"/>
                <a:ea typeface="Verdana" panose="020B0604030504040204" pitchFamily="34" charset="0"/>
                <a:cs typeface="Calibri"/>
              </a:rPr>
              <a:t> Association,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encourage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arbitration</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disputes </a:t>
            </a:r>
            <a:r>
              <a:rPr sz="1200">
                <a:solidFill>
                  <a:srgbClr val="592B8A"/>
                </a:solidFill>
                <a:latin typeface="Verdana" panose="020B0604030504040204" pitchFamily="34" charset="0"/>
                <a:ea typeface="Verdana" panose="020B0604030504040204" pitchFamily="34" charset="0"/>
                <a:cs typeface="Calibri"/>
              </a:rPr>
              <a:t>among</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 members,</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cooperate</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0">
                <a:solidFill>
                  <a:srgbClr val="592B8A"/>
                </a:solidFill>
                <a:latin typeface="Verdana" panose="020B0604030504040204" pitchFamily="34" charset="0"/>
                <a:ea typeface="Verdana" panose="020B0604030504040204" pitchFamily="34" charset="0"/>
                <a:cs typeface="Calibri"/>
              </a:rPr>
              <a:t> Officers</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Directors</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Association</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carrying</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on</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programs</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25">
                <a:solidFill>
                  <a:srgbClr val="592B8A"/>
                </a:solidFill>
                <a:latin typeface="Verdana" panose="020B0604030504040204" pitchFamily="34" charset="0"/>
                <a:ea typeface="Verdana" panose="020B0604030504040204" pitchFamily="34" charset="0"/>
                <a:cs typeface="Calibri"/>
              </a:rPr>
              <a:t>the </a:t>
            </a:r>
            <a:r>
              <a:rPr sz="1200" spc="-10">
                <a:solidFill>
                  <a:srgbClr val="592B8A"/>
                </a:solidFill>
                <a:latin typeface="Verdana" panose="020B0604030504040204" pitchFamily="34" charset="0"/>
                <a:ea typeface="Verdana" panose="020B0604030504040204" pitchFamily="34" charset="0"/>
                <a:cs typeface="Calibri"/>
              </a:rPr>
              <a:t>Association.”</a:t>
            </a:r>
            <a:endParaRPr sz="1200">
              <a:solidFill>
                <a:srgbClr val="592B8A"/>
              </a:solidFill>
              <a:latin typeface="Verdana" panose="020B0604030504040204" pitchFamily="34" charset="0"/>
              <a:ea typeface="Verdana" panose="020B0604030504040204" pitchFamily="34" charset="0"/>
              <a:cs typeface="Calibri"/>
            </a:endParaRPr>
          </a:p>
          <a:p>
            <a:pPr marL="240665" marR="5080" indent="-228600">
              <a:lnSpc>
                <a:spcPts val="1510"/>
              </a:lnSpc>
              <a:spcBef>
                <a:spcPts val="509"/>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“No</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 shall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do</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anything</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inconsistent</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or</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conflict</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Certificate</a:t>
            </a:r>
            <a:r>
              <a:rPr sz="1200" spc="-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Incorporation,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codes,</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rules,</a:t>
            </a:r>
            <a:r>
              <a:rPr sz="1200" spc="-3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regulations,</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policies, </a:t>
            </a:r>
            <a:r>
              <a:rPr sz="1200">
                <a:solidFill>
                  <a:srgbClr val="592B8A"/>
                </a:solidFill>
                <a:latin typeface="Verdana" panose="020B0604030504040204" pitchFamily="34" charset="0"/>
                <a:ea typeface="Verdana" panose="020B0604030504040204" pitchFamily="34" charset="0"/>
                <a:cs typeface="Calibri"/>
              </a:rPr>
              <a:t>and</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Bylaws</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Association.”</a:t>
            </a:r>
            <a:endParaRPr sz="12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E5D92933-9050-E898-E4E1-EF67AFE8569C}"/>
              </a:ext>
            </a:extLst>
          </p:cNvPr>
          <p:cNvSpPr txBox="1"/>
          <p:nvPr/>
        </p:nvSpPr>
        <p:spPr>
          <a:xfrm>
            <a:off x="860618" y="3599492"/>
            <a:ext cx="1730182" cy="381515"/>
          </a:xfrm>
          <a:prstGeom prst="rect">
            <a:avLst/>
          </a:prstGeom>
        </p:spPr>
        <p:txBody>
          <a:bodyPr vert="horz" wrap="square" lIns="0" tIns="12065" rIns="0" bIns="0" rtlCol="0">
            <a:spAutoFit/>
          </a:bodyPr>
          <a:lstStyle/>
          <a:p>
            <a:pPr marL="12700">
              <a:lnSpc>
                <a:spcPct val="100000"/>
              </a:lnSpc>
              <a:spcBef>
                <a:spcPts val="95"/>
              </a:spcBef>
            </a:pPr>
            <a:r>
              <a:rPr sz="2400" b="1" spc="-10">
                <a:solidFill>
                  <a:srgbClr val="592B8A"/>
                </a:solidFill>
                <a:latin typeface="Verdana" panose="020B0604030504040204" pitchFamily="34" charset="0"/>
                <a:ea typeface="Verdana" panose="020B0604030504040204" pitchFamily="34" charset="0"/>
                <a:cs typeface="Calibri"/>
              </a:rPr>
              <a:t>Listing</a:t>
            </a:r>
            <a:endParaRPr sz="24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D707A861-5B57-2911-BFC7-76EA2CD31CAD}"/>
              </a:ext>
            </a:extLst>
          </p:cNvPr>
          <p:cNvSpPr txBox="1"/>
          <p:nvPr/>
        </p:nvSpPr>
        <p:spPr>
          <a:xfrm>
            <a:off x="1290850" y="4181702"/>
            <a:ext cx="2876924"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Empire</a:t>
            </a:r>
            <a:r>
              <a:rPr sz="1400" spc="-5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Gulf</a:t>
            </a:r>
            <a:r>
              <a:rPr sz="1400" spc="-4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Coast</a:t>
            </a:r>
            <a:r>
              <a:rPr sz="1400" spc="-2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Indiana</a:t>
            </a:r>
            <a:r>
              <a:rPr sz="1400" spc="-2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Michigan</a:t>
            </a:r>
            <a:r>
              <a:rPr sz="1400" spc="-3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Mid-</a:t>
            </a:r>
            <a:r>
              <a:rPr sz="1400" spc="-10">
                <a:solidFill>
                  <a:srgbClr val="592B8A"/>
                </a:solidFill>
                <a:latin typeface="Verdana" panose="020B0604030504040204" pitchFamily="34" charset="0"/>
                <a:ea typeface="Verdana" panose="020B0604030504040204" pitchFamily="34" charset="0"/>
                <a:cs typeface="Calibri"/>
              </a:rPr>
              <a:t>Atlantic</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Mid-America</a:t>
            </a:r>
            <a:r>
              <a:rPr sz="1400" spc="-8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2E310400-F4CE-9E49-C506-5DC6B15F5AF9}"/>
              </a:ext>
            </a:extLst>
          </p:cNvPr>
          <p:cNvSpPr txBox="1"/>
          <p:nvPr/>
        </p:nvSpPr>
        <p:spPr>
          <a:xfrm>
            <a:off x="4590676" y="4181702"/>
            <a:ext cx="2876924"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15">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England</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55">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Jersey</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40">
                <a:solidFill>
                  <a:srgbClr val="592B8A"/>
                </a:solidFill>
                <a:latin typeface="Verdana" panose="020B0604030504040204" pitchFamily="34" charset="0"/>
                <a:ea typeface="Verdana" panose="020B0604030504040204" pitchFamily="34" charset="0"/>
                <a:cs typeface="Calibri"/>
              </a:rPr>
              <a:t> </a:t>
            </a:r>
            <a:r>
              <a:rPr sz="1400" spc="-20">
                <a:solidFill>
                  <a:srgbClr val="592B8A"/>
                </a:solidFill>
                <a:latin typeface="Verdana" panose="020B0604030504040204" pitchFamily="34" charset="0"/>
                <a:ea typeface="Verdana" panose="020B0604030504040204" pitchFamily="34" charset="0"/>
                <a:cs typeface="Calibri"/>
              </a:rPr>
              <a:t>York</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Northern</a:t>
            </a:r>
            <a:r>
              <a:rPr sz="1400" spc="-2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Ohio</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Ohio</a:t>
            </a:r>
            <a:r>
              <a:rPr sz="1400" spc="-3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Valley</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Pacific</a:t>
            </a:r>
            <a:r>
              <a:rPr sz="1400" spc="-7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Northwest Chapter</a:t>
            </a:r>
            <a:endParaRPr sz="1400">
              <a:solidFill>
                <a:srgbClr val="592B8A"/>
              </a:solidFill>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A8AA75D1-EE34-C5D3-572C-88B3D94E5F35}"/>
              </a:ext>
            </a:extLst>
          </p:cNvPr>
          <p:cNvSpPr txBox="1"/>
          <p:nvPr/>
        </p:nvSpPr>
        <p:spPr>
          <a:xfrm>
            <a:off x="7888678" y="4181702"/>
            <a:ext cx="3178610"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PSI</a:t>
            </a:r>
            <a:r>
              <a:rPr sz="1400" spc="-2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spc="-10">
                <a:solidFill>
                  <a:srgbClr val="592B8A"/>
                </a:solidFill>
                <a:latin typeface="Verdana" panose="020B0604030504040204" pitchFamily="34" charset="0"/>
                <a:ea typeface="Verdana" panose="020B0604030504040204" pitchFamily="34" charset="0"/>
                <a:cs typeface="Calibri"/>
              </a:rPr>
              <a:t>Pittsburgh</a:t>
            </a:r>
            <a:r>
              <a:rPr sz="1400" spc="-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Rocky</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Mountain</a:t>
            </a:r>
            <a:r>
              <a:rPr sz="1400" spc="-8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Southeast</a:t>
            </a:r>
            <a:r>
              <a:rPr sz="1400" spc="-7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Upper</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Midwest</a:t>
            </a:r>
            <a:r>
              <a:rPr sz="1400" spc="-7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spc="-10">
                <a:solidFill>
                  <a:srgbClr val="592B8A"/>
                </a:solidFill>
                <a:latin typeface="Verdana" panose="020B0604030504040204" pitchFamily="34" charset="0"/>
                <a:ea typeface="Verdana" panose="020B0604030504040204" pitchFamily="34" charset="0"/>
                <a:cs typeface="Calibri"/>
              </a:rPr>
              <a:t>West</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Coast</a:t>
            </a:r>
            <a:r>
              <a:rPr sz="1400" spc="-6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56282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76D3F4D-2154-A2C1-82B1-9F54F5DC7968}"/>
              </a:ext>
            </a:extLst>
          </p:cNvPr>
          <p:cNvSpPr txBox="1">
            <a:spLocks/>
          </p:cNvSpPr>
          <p:nvPr/>
        </p:nvSpPr>
        <p:spPr>
          <a:xfrm>
            <a:off x="11067288" y="6463728"/>
            <a:ext cx="397222"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pc="-25" smtClean="0">
                <a:latin typeface="Verdana" panose="020B0604030504040204" pitchFamily="34" charset="0"/>
                <a:ea typeface="Verdana" panose="020B0604030504040204" pitchFamily="34" charset="0"/>
              </a:rPr>
              <a:pPr marL="38100">
                <a:lnSpc>
                  <a:spcPts val="1240"/>
                </a:lnSpc>
              </a:pPr>
              <a:t>19</a:t>
            </a:fld>
            <a:endParaRPr lang="en-US"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F7B71545-D3BB-40AB-1B30-C9A8850A02CF}"/>
              </a:ext>
            </a:extLst>
          </p:cNvPr>
          <p:cNvSpPr txBox="1">
            <a:spLocks noGrp="1"/>
          </p:cNvSpPr>
          <p:nvPr>
            <p:ph type="title"/>
          </p:nvPr>
        </p:nvSpPr>
        <p:spPr>
          <a:xfrm>
            <a:off x="225516" y="5563"/>
            <a:ext cx="19076665" cy="982689"/>
          </a:xfrm>
          <a:prstGeom prst="rect">
            <a:avLst/>
          </a:prstGeom>
        </p:spPr>
        <p:txBody>
          <a:bodyPr vert="horz" wrap="square" lIns="0" tIns="424545" rIns="0" bIns="0" rtlCol="0">
            <a:spAutoFit/>
          </a:bodyPr>
          <a:lstStyle/>
          <a:p>
            <a:pPr marL="26416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Divisions</a:t>
            </a:r>
            <a:r>
              <a:rPr spc="-125">
                <a:latin typeface="Verdana" panose="020B0604030504040204" pitchFamily="34" charset="0"/>
                <a:ea typeface="Verdana" panose="020B0604030504040204" pitchFamily="34" charset="0"/>
              </a:rPr>
              <a:t> </a:t>
            </a:r>
            <a:r>
              <a:rPr spc="-25">
                <a:latin typeface="Verdana" panose="020B0604030504040204" pitchFamily="34" charset="0"/>
                <a:ea typeface="Verdana" panose="020B0604030504040204" pitchFamily="34" charset="0"/>
              </a:rPr>
              <a:t>(6)</a:t>
            </a:r>
          </a:p>
        </p:txBody>
      </p:sp>
      <p:sp>
        <p:nvSpPr>
          <p:cNvPr id="4" name="object 3">
            <a:extLst>
              <a:ext uri="{FF2B5EF4-FFF2-40B4-BE49-F238E27FC236}">
                <a16:creationId xmlns:a16="http://schemas.microsoft.com/office/drawing/2014/main" id="{628DEC2D-DF1A-97FF-703A-0EF0A326ABBB}"/>
              </a:ext>
            </a:extLst>
          </p:cNvPr>
          <p:cNvSpPr txBox="1"/>
          <p:nvPr/>
        </p:nvSpPr>
        <p:spPr>
          <a:xfrm>
            <a:off x="916938" y="1435695"/>
            <a:ext cx="5026661" cy="2769989"/>
          </a:xfrm>
          <a:prstGeom prst="rect">
            <a:avLst/>
          </a:prstGeom>
        </p:spPr>
        <p:txBody>
          <a:bodyPr vert="horz" wrap="square" lIns="0" tIns="104140" rIns="0" bIns="0" rtlCol="0">
            <a:spAutoFit/>
          </a:bodyPr>
          <a:lstStyle/>
          <a:p>
            <a:pPr marL="240029" indent="-227329">
              <a:lnSpc>
                <a:spcPct val="100000"/>
              </a:lnSpc>
              <a:spcBef>
                <a:spcPts val="8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Electronics</a:t>
            </a:r>
            <a:r>
              <a:rPr sz="2400" b="1" spc="-12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Ferrous</a:t>
            </a:r>
            <a:r>
              <a:rPr sz="2400" b="1" spc="-12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05"/>
              </a:spcBef>
              <a:buFont typeface="Arial"/>
              <a:buChar char="•"/>
              <a:tabLst>
                <a:tab pos="240029" algn="l"/>
              </a:tabLst>
            </a:pPr>
            <a:r>
              <a:rPr sz="2400" b="1" spc="-10">
                <a:solidFill>
                  <a:srgbClr val="592B8A"/>
                </a:solidFill>
                <a:latin typeface="Verdana" panose="020B0604030504040204" pitchFamily="34" charset="0"/>
                <a:ea typeface="Verdana" panose="020B0604030504040204" pitchFamily="34" charset="0"/>
                <a:cs typeface="Calibri"/>
              </a:rPr>
              <a:t>Non-</a:t>
            </a:r>
            <a:r>
              <a:rPr sz="2400" b="1">
                <a:solidFill>
                  <a:srgbClr val="592B8A"/>
                </a:solidFill>
                <a:latin typeface="Verdana" panose="020B0604030504040204" pitchFamily="34" charset="0"/>
                <a:ea typeface="Verdana" panose="020B0604030504040204" pitchFamily="34" charset="0"/>
                <a:cs typeface="Calibri"/>
              </a:rPr>
              <a:t>Ferrous</a:t>
            </a:r>
            <a:r>
              <a:rPr sz="2400" b="1" spc="-10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1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Paper</a:t>
            </a:r>
            <a:r>
              <a:rPr sz="2400" b="1" spc="-9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Plastics</a:t>
            </a:r>
            <a:r>
              <a:rPr sz="2400" b="1" spc="-10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1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Tire</a:t>
            </a:r>
            <a:r>
              <a:rPr sz="2400" b="1" spc="-4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&amp;</a:t>
            </a:r>
            <a:r>
              <a:rPr sz="2400" b="1" spc="-3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Rubber</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70459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id="{42983751-41D1-0BE9-3551-1EFB2FFE1C64}"/>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115570">
              <a:lnSpc>
                <a:spcPts val="1240"/>
              </a:lnSpc>
            </a:pPr>
            <a:fld id="{81D60167-4931-47E6-BA6A-407CBD079E47}" type="slidenum">
              <a:rPr lang="en-US" sz="1100" spc="-50" smtClean="0">
                <a:latin typeface="Verdana" panose="020B0604030504040204" pitchFamily="34" charset="0"/>
                <a:ea typeface="Verdana" panose="020B0604030504040204" pitchFamily="34" charset="0"/>
              </a:rPr>
              <a:pPr marL="115570">
                <a:lnSpc>
                  <a:spcPts val="1240"/>
                </a:lnSpc>
              </a:pPr>
              <a:t>2</a:t>
            </a:fld>
            <a:endParaRPr lang="en-US" sz="1100" spc="-50">
              <a:latin typeface="Verdana" panose="020B0604030504040204" pitchFamily="34" charset="0"/>
              <a:ea typeface="Verdana" panose="020B0604030504040204" pitchFamily="34" charset="0"/>
            </a:endParaRPr>
          </a:p>
        </p:txBody>
      </p:sp>
      <p:sp>
        <p:nvSpPr>
          <p:cNvPr id="26" name="object 3">
            <a:extLst>
              <a:ext uri="{FF2B5EF4-FFF2-40B4-BE49-F238E27FC236}">
                <a16:creationId xmlns:a16="http://schemas.microsoft.com/office/drawing/2014/main" id="{C6E547CA-7B15-E2C6-F170-918DC2CA0C22}"/>
              </a:ext>
            </a:extLst>
          </p:cNvPr>
          <p:cNvSpPr txBox="1"/>
          <p:nvPr/>
        </p:nvSpPr>
        <p:spPr>
          <a:xfrm>
            <a:off x="916939" y="1484463"/>
            <a:ext cx="10311130" cy="3774175"/>
          </a:xfrm>
          <a:prstGeom prst="rect">
            <a:avLst/>
          </a:prstGeom>
        </p:spPr>
        <p:txBody>
          <a:bodyPr vert="horz" wrap="square" lIns="0" tIns="12065" rIns="0" bIns="0" rtlCol="0">
            <a:spAutoFit/>
          </a:bodyPr>
          <a:lstStyle/>
          <a:p>
            <a:pPr marL="12700">
              <a:lnSpc>
                <a:spcPts val="3329"/>
              </a:lnSpc>
              <a:spcBef>
                <a:spcPts val="95"/>
              </a:spcBef>
            </a:pPr>
            <a:r>
              <a:rPr sz="2400" b="1">
                <a:solidFill>
                  <a:srgbClr val="592B8A"/>
                </a:solidFill>
                <a:latin typeface="Verdana" panose="020B0604030504040204" pitchFamily="34" charset="0"/>
                <a:ea typeface="Verdana" panose="020B0604030504040204" pitchFamily="34" charset="0"/>
                <a:cs typeface="Calibri"/>
              </a:rPr>
              <a:t>Leadership</a:t>
            </a:r>
            <a:r>
              <a:rPr sz="2400" b="1" spc="-3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has</a:t>
            </a:r>
            <a:r>
              <a:rPr sz="2400" b="1" spc="-6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several</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components:</a:t>
            </a:r>
            <a:endParaRPr sz="2400">
              <a:solidFill>
                <a:srgbClr val="592B8A"/>
              </a:solidFill>
              <a:latin typeface="Verdana" panose="020B0604030504040204" pitchFamily="34" charset="0"/>
              <a:ea typeface="Verdana" panose="020B0604030504040204" pitchFamily="34" charset="0"/>
              <a:cs typeface="Calibri"/>
            </a:endParaRPr>
          </a:p>
          <a:p>
            <a:pPr marL="696595" marR="236854" indent="-227329">
              <a:lnSpc>
                <a:spcPct val="81700"/>
              </a:lnSpc>
              <a:spcBef>
                <a:spcPts val="500"/>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Governance</a:t>
            </a:r>
            <a:r>
              <a:rPr lang="en-US" i="1" u="sng">
                <a:solidFill>
                  <a:srgbClr val="592B8A"/>
                </a:solidFill>
                <a:latin typeface="Abadi" panose="020B0604020104020204" pitchFamily="34" charset="0"/>
                <a:ea typeface="Verdana" panose="020B0604030504040204" pitchFamily="34" charset="0"/>
                <a:cs typeface="Calibri"/>
              </a:rPr>
              <a:t>:</a:t>
            </a:r>
            <a:r>
              <a:rPr spc="-9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with</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decision</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making</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authority</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having</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fiduciary</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responsibilities</a:t>
            </a:r>
            <a:r>
              <a:rPr sz="1600" spc="-45">
                <a:solidFill>
                  <a:srgbClr val="592B8A"/>
                </a:solidFill>
                <a:latin typeface="Abadi" panose="020B0604020104020204" pitchFamily="34" charset="0"/>
                <a:ea typeface="Verdana" panose="020B0604030504040204" pitchFamily="34" charset="0"/>
                <a:cs typeface="Calibri"/>
              </a:rPr>
              <a:t> </a:t>
            </a:r>
            <a:r>
              <a:rPr sz="1600" spc="-25">
                <a:solidFill>
                  <a:srgbClr val="592B8A"/>
                </a:solidFill>
                <a:latin typeface="Abadi" panose="020B0604020104020204" pitchFamily="34" charset="0"/>
                <a:ea typeface="Verdana" panose="020B0604030504040204" pitchFamily="34" charset="0"/>
                <a:cs typeface="Calibri"/>
              </a:rPr>
              <a:t>for </a:t>
            </a:r>
            <a:r>
              <a:rPr sz="1600">
                <a:solidFill>
                  <a:srgbClr val="592B8A"/>
                </a:solidFill>
                <a:latin typeface="Abadi" panose="020B0604020104020204" pitchFamily="34" charset="0"/>
                <a:ea typeface="Verdana" panose="020B0604030504040204" pitchFamily="34" charset="0"/>
                <a:cs typeface="Calibri"/>
              </a:rPr>
              <a:t>the</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Association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noted</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bylaws.</a:t>
            </a:r>
            <a:endParaRPr sz="1600">
              <a:solidFill>
                <a:srgbClr val="592B8A"/>
              </a:solidFill>
              <a:latin typeface="Abadi" panose="020B0604020104020204" pitchFamily="34" charset="0"/>
              <a:ea typeface="Verdana" panose="020B0604030504040204" pitchFamily="34" charset="0"/>
              <a:cs typeface="Calibri"/>
            </a:endParaRPr>
          </a:p>
          <a:p>
            <a:pPr marL="697230" marR="52069" indent="-227329">
              <a:lnSpc>
                <a:spcPct val="81700"/>
              </a:lnSpc>
              <a:spcBef>
                <a:spcPts val="420"/>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Council</a:t>
            </a:r>
            <a:r>
              <a:rPr lang="en-US" i="1" u="sng">
                <a:solidFill>
                  <a:srgbClr val="592B8A"/>
                </a:solidFill>
                <a:latin typeface="Abadi" panose="020B0604020104020204" pitchFamily="34" charset="0"/>
                <a:ea typeface="Verdana" panose="020B0604030504040204" pitchFamily="34" charset="0"/>
                <a:cs typeface="Calibri"/>
              </a:rPr>
              <a:t>s:</a:t>
            </a:r>
            <a:r>
              <a:rPr spc="-11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Shared</a:t>
            </a:r>
            <a:r>
              <a:rPr sz="1600" spc="-6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interest</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groups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(also</a:t>
            </a:r>
            <a:r>
              <a:rPr sz="1600" spc="-7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called</a:t>
            </a:r>
            <a:r>
              <a:rPr sz="1600" spc="-7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Networks)</a:t>
            </a:r>
            <a:r>
              <a:rPr sz="1600" spc="-8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provide</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forums</a:t>
            </a:r>
            <a:r>
              <a:rPr sz="1600" spc="-8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individuals</a:t>
            </a:r>
            <a:r>
              <a:rPr sz="1600" spc="-40">
                <a:solidFill>
                  <a:srgbClr val="592B8A"/>
                </a:solidFill>
                <a:latin typeface="Abadi" panose="020B0604020104020204" pitchFamily="34" charset="0"/>
                <a:ea typeface="Verdana" panose="020B0604030504040204" pitchFamily="34" charset="0"/>
                <a:cs typeface="Calibri"/>
              </a:rPr>
              <a:t> </a:t>
            </a:r>
            <a:r>
              <a:rPr sz="1600" spc="-20">
                <a:solidFill>
                  <a:srgbClr val="592B8A"/>
                </a:solidFill>
                <a:latin typeface="Abadi" panose="020B0604020104020204" pitchFamily="34" charset="0"/>
                <a:ea typeface="Verdana" panose="020B0604030504040204" pitchFamily="34" charset="0"/>
                <a:cs typeface="Calibri"/>
              </a:rPr>
              <a:t>with </a:t>
            </a:r>
            <a:r>
              <a:rPr sz="1600">
                <a:solidFill>
                  <a:srgbClr val="592B8A"/>
                </a:solidFill>
                <a:latin typeface="Abadi" panose="020B0604020104020204" pitchFamily="34" charset="0"/>
                <a:ea typeface="Verdana" panose="020B0604030504040204" pitchFamily="34" charset="0"/>
                <a:cs typeface="Calibri"/>
              </a:rPr>
              <a:t>common</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interests</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gather</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share</a:t>
            </a:r>
            <a:r>
              <a:rPr sz="1600" spc="-5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information</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best</a:t>
            </a:r>
            <a:r>
              <a:rPr sz="1600" spc="-5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practices.</a:t>
            </a:r>
            <a:endParaRPr sz="1600">
              <a:solidFill>
                <a:srgbClr val="592B8A"/>
              </a:solidFill>
              <a:latin typeface="Abadi" panose="020B0604020104020204" pitchFamily="34" charset="0"/>
              <a:ea typeface="Verdana" panose="020B0604030504040204" pitchFamily="34" charset="0"/>
              <a:cs typeface="Calibri"/>
            </a:endParaRPr>
          </a:p>
          <a:p>
            <a:pPr marL="696595" marR="222250" indent="-227329">
              <a:lnSpc>
                <a:spcPct val="81700"/>
              </a:lnSpc>
              <a:spcBef>
                <a:spcPts val="439"/>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Advisory</a:t>
            </a:r>
            <a:r>
              <a:rPr i="1" u="sng" spc="-90">
                <a:solidFill>
                  <a:srgbClr val="592B8A"/>
                </a:solidFill>
                <a:latin typeface="Abadi" panose="020B0604020104020204" pitchFamily="34" charset="0"/>
                <a:ea typeface="Verdana" panose="020B0604030504040204" pitchFamily="34" charset="0"/>
                <a:cs typeface="Calibri"/>
              </a:rPr>
              <a:t> </a:t>
            </a:r>
            <a:r>
              <a:rPr i="1" u="sng">
                <a:solidFill>
                  <a:srgbClr val="592B8A"/>
                </a:solidFill>
                <a:latin typeface="Abadi" panose="020B0604020104020204" pitchFamily="34" charset="0"/>
                <a:ea typeface="Verdana" panose="020B0604030504040204" pitchFamily="34" charset="0"/>
                <a:cs typeface="Calibri"/>
              </a:rPr>
              <a:t>Groups</a:t>
            </a:r>
            <a:r>
              <a:rPr lang="en-US" i="1" u="sng">
                <a:solidFill>
                  <a:srgbClr val="592B8A"/>
                </a:solidFill>
                <a:latin typeface="Abadi" panose="020B0604020104020204" pitchFamily="34" charset="0"/>
                <a:ea typeface="Verdana" panose="020B0604030504040204" pitchFamily="34" charset="0"/>
                <a:cs typeface="Calibri"/>
              </a:rPr>
              <a:t>:</a:t>
            </a:r>
            <a:r>
              <a:rPr spc="-9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provide</a:t>
            </a:r>
            <a:r>
              <a:rPr sz="1600" spc="-2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forums</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members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weigh</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on</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key</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issues</a:t>
            </a:r>
            <a:r>
              <a:rPr sz="1600" spc="-6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facing </a:t>
            </a:r>
            <a:r>
              <a:rPr sz="1600">
                <a:solidFill>
                  <a:srgbClr val="592B8A"/>
                </a:solidFill>
                <a:latin typeface="Abadi" panose="020B0604020104020204" pitchFamily="34" charset="0"/>
                <a:ea typeface="Verdana" panose="020B0604030504040204" pitchFamily="34" charset="0"/>
                <a:cs typeface="Calibri"/>
              </a:rPr>
              <a:t>the</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Association.</a:t>
            </a:r>
            <a:endParaRPr sz="1600">
              <a:solidFill>
                <a:srgbClr val="592B8A"/>
              </a:solidFill>
              <a:latin typeface="Abadi" panose="020B0604020104020204" pitchFamily="34" charset="0"/>
              <a:ea typeface="Verdana" panose="020B0604030504040204" pitchFamily="34" charset="0"/>
              <a:cs typeface="Calibri"/>
            </a:endParaRPr>
          </a:p>
          <a:p>
            <a:pPr marL="696595" marR="116839" indent="-227329">
              <a:lnSpc>
                <a:spcPct val="81700"/>
              </a:lnSpc>
              <a:spcBef>
                <a:spcPts val="434"/>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Working</a:t>
            </a:r>
            <a:r>
              <a:rPr i="1" u="sng" spc="-85">
                <a:solidFill>
                  <a:srgbClr val="592B8A"/>
                </a:solidFill>
                <a:latin typeface="Abadi" panose="020B0604020104020204" pitchFamily="34" charset="0"/>
                <a:ea typeface="Verdana" panose="020B0604030504040204" pitchFamily="34" charset="0"/>
                <a:cs typeface="Calibri"/>
              </a:rPr>
              <a:t> </a:t>
            </a:r>
            <a:r>
              <a:rPr i="1" u="sng">
                <a:solidFill>
                  <a:srgbClr val="592B8A"/>
                </a:solidFill>
                <a:latin typeface="Abadi" panose="020B0604020104020204" pitchFamily="34" charset="0"/>
                <a:ea typeface="Verdana" panose="020B0604030504040204" pitchFamily="34" charset="0"/>
                <a:cs typeface="Calibri"/>
              </a:rPr>
              <a:t>Groups</a:t>
            </a:r>
            <a:r>
              <a:rPr lang="en-US" i="1" u="sng">
                <a:solidFill>
                  <a:srgbClr val="592B8A"/>
                </a:solidFill>
                <a:latin typeface="Abadi" panose="020B0604020104020204" pitchFamily="34" charset="0"/>
                <a:ea typeface="Verdana" panose="020B0604030504040204" pitchFamily="34" charset="0"/>
                <a:cs typeface="Calibri"/>
              </a:rPr>
              <a:t>:</a:t>
            </a:r>
            <a:r>
              <a:rPr spc="-8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Groups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formed</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specific</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task</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of</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limited</a:t>
            </a:r>
            <a:r>
              <a:rPr sz="1600" spc="-3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duration</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report</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their</a:t>
            </a:r>
            <a:r>
              <a:rPr sz="1600" spc="-60">
                <a:solidFill>
                  <a:srgbClr val="592B8A"/>
                </a:solidFill>
                <a:latin typeface="Abadi" panose="020B0604020104020204" pitchFamily="34" charset="0"/>
                <a:ea typeface="Verdana" panose="020B0604030504040204" pitchFamily="34" charset="0"/>
                <a:cs typeface="Calibri"/>
              </a:rPr>
              <a:t> </a:t>
            </a:r>
            <a:r>
              <a:rPr sz="1600" spc="-20">
                <a:solidFill>
                  <a:srgbClr val="592B8A"/>
                </a:solidFill>
                <a:latin typeface="Abadi" panose="020B0604020104020204" pitchFamily="34" charset="0"/>
                <a:ea typeface="Verdana" panose="020B0604030504040204" pitchFamily="34" charset="0"/>
                <a:cs typeface="Calibri"/>
              </a:rPr>
              <a:t>work </a:t>
            </a:r>
            <a:r>
              <a:rPr sz="1600">
                <a:solidFill>
                  <a:srgbClr val="592B8A"/>
                </a:solidFill>
                <a:latin typeface="Abadi" panose="020B0604020104020204" pitchFamily="34" charset="0"/>
                <a:ea typeface="Verdana" panose="020B0604030504040204" pitchFamily="34" charset="0"/>
                <a:cs typeface="Calibri"/>
              </a:rPr>
              <a:t>directly</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a:t>
            </a:r>
            <a:r>
              <a:rPr sz="1600" spc="-45">
                <a:solidFill>
                  <a:srgbClr val="592B8A"/>
                </a:solidFill>
                <a:latin typeface="Abadi" panose="020B0604020104020204" pitchFamily="34" charset="0"/>
                <a:ea typeface="Verdana" panose="020B0604030504040204" pitchFamily="34" charset="0"/>
                <a:cs typeface="Calibri"/>
              </a:rPr>
              <a:t> </a:t>
            </a:r>
            <a:r>
              <a:rPr lang="en-US" sz="1600">
                <a:solidFill>
                  <a:srgbClr val="592B8A"/>
                </a:solidFill>
                <a:latin typeface="Abadi" panose="020B0604020104020204" pitchFamily="34" charset="0"/>
                <a:ea typeface="Verdana" panose="020B0604030504040204" pitchFamily="34" charset="0"/>
                <a:cs typeface="Calibri"/>
              </a:rPr>
              <a:t>ReMA</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Board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of</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Directors.</a:t>
            </a:r>
            <a:endParaRPr sz="1600">
              <a:solidFill>
                <a:srgbClr val="592B8A"/>
              </a:solidFill>
              <a:latin typeface="Abadi" panose="020B0604020104020204" pitchFamily="34" charset="0"/>
              <a:ea typeface="Verdana" panose="020B0604030504040204" pitchFamily="34" charset="0"/>
              <a:cs typeface="Calibri"/>
            </a:endParaRPr>
          </a:p>
          <a:p>
            <a:pPr>
              <a:lnSpc>
                <a:spcPct val="100000"/>
              </a:lnSpc>
              <a:spcBef>
                <a:spcPts val="270"/>
              </a:spcBef>
              <a:buFont typeface="Arial"/>
              <a:buChar char="•"/>
            </a:pPr>
            <a:endParaRPr>
              <a:solidFill>
                <a:srgbClr val="592B8A"/>
              </a:solidFill>
              <a:latin typeface="Verdana" panose="020B0604030504040204" pitchFamily="34" charset="0"/>
              <a:ea typeface="Verdana" panose="020B0604030504040204" pitchFamily="34" charset="0"/>
              <a:cs typeface="Calibri"/>
            </a:endParaRPr>
          </a:p>
          <a:p>
            <a:pPr marL="12700">
              <a:lnSpc>
                <a:spcPts val="3329"/>
              </a:lnSpc>
            </a:pPr>
            <a:r>
              <a:rPr sz="2400" b="1">
                <a:solidFill>
                  <a:srgbClr val="592B8A"/>
                </a:solidFill>
                <a:latin typeface="Verdana" panose="020B0604030504040204" pitchFamily="34" charset="0"/>
                <a:ea typeface="Verdana" panose="020B0604030504040204" pitchFamily="34" charset="0"/>
                <a:cs typeface="Calibri"/>
              </a:rPr>
              <a:t>Leadership</a:t>
            </a:r>
            <a:r>
              <a:rPr sz="2400" b="1" spc="-11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Support</a:t>
            </a:r>
            <a:endParaRPr sz="2400">
              <a:solidFill>
                <a:srgbClr val="592B8A"/>
              </a:solidFill>
              <a:latin typeface="Verdana" panose="020B0604030504040204" pitchFamily="34" charset="0"/>
              <a:ea typeface="Verdana" panose="020B0604030504040204" pitchFamily="34" charset="0"/>
              <a:cs typeface="Calibri"/>
            </a:endParaRPr>
          </a:p>
          <a:p>
            <a:pPr marL="696595" marR="5080" indent="-227329">
              <a:lnSpc>
                <a:spcPct val="81100"/>
              </a:lnSpc>
              <a:spcBef>
                <a:spcPts val="520"/>
              </a:spcBef>
              <a:buFont typeface="Arial"/>
              <a:buChar char="•"/>
              <a:tabLst>
                <a:tab pos="697865" algn="l"/>
              </a:tabLst>
            </a:pPr>
            <a:r>
              <a:rPr sz="1600">
                <a:solidFill>
                  <a:srgbClr val="592B8A"/>
                </a:solidFill>
                <a:latin typeface="Abadi" panose="020B0604020104020204" pitchFamily="34" charset="0"/>
                <a:ea typeface="Verdana" panose="020B0604030504040204" pitchFamily="34" charset="0"/>
                <a:cs typeface="Calibri"/>
              </a:rPr>
              <a:t>Staff</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are</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responsible</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acting</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a:t>
            </a:r>
            <a:r>
              <a:rPr sz="1600" spc="-4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resource,</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identifying</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issues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4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consideration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providing</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input </a:t>
            </a:r>
            <a:r>
              <a:rPr sz="1600">
                <a:solidFill>
                  <a:srgbClr val="592B8A"/>
                </a:solidFill>
                <a:latin typeface="Abadi" panose="020B0604020104020204" pitchFamily="34" charset="0"/>
                <a:ea typeface="Verdana" panose="020B0604030504040204" pitchFamily="34" charset="0"/>
                <a:cs typeface="Calibri"/>
              </a:rPr>
              <a:t>to</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inform</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decision</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making</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by</a:t>
            </a:r>
            <a:r>
              <a:rPr sz="1600" spc="-4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governance</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guiding</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discussions</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providing</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support</a:t>
            </a:r>
            <a:r>
              <a:rPr sz="1600" spc="-5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within generative</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groups.</a:t>
            </a:r>
            <a:endParaRPr sz="1600">
              <a:solidFill>
                <a:srgbClr val="592B8A"/>
              </a:solidFill>
              <a:latin typeface="Abadi" panose="020B0604020104020204" pitchFamily="34" charset="0"/>
              <a:ea typeface="Verdana" panose="020B0604030504040204" pitchFamily="34" charset="0"/>
              <a:cs typeface="Calibri"/>
            </a:endParaRPr>
          </a:p>
        </p:txBody>
      </p:sp>
      <p:sp>
        <p:nvSpPr>
          <p:cNvPr id="2" name="object 41">
            <a:extLst>
              <a:ext uri="{FF2B5EF4-FFF2-40B4-BE49-F238E27FC236}">
                <a16:creationId xmlns:a16="http://schemas.microsoft.com/office/drawing/2014/main" id="{90EC6BF2-AD46-F438-8006-8A1982D496F1}"/>
              </a:ext>
            </a:extLst>
          </p:cNvPr>
          <p:cNvSpPr txBox="1">
            <a:spLocks/>
          </p:cNvSpPr>
          <p:nvPr/>
        </p:nvSpPr>
        <p:spPr>
          <a:xfrm>
            <a:off x="202020" y="152400"/>
            <a:ext cx="11740967" cy="566181"/>
          </a:xfrm>
          <a:prstGeom prst="rect">
            <a:avLst/>
          </a:prstGeom>
        </p:spPr>
        <p:txBody>
          <a:bodyPr vert="horz" wrap="square" lIns="0" tIns="12065" rIns="0" bIns="0" rtlCol="0" anchor="t">
            <a:sp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12700">
              <a:lnSpc>
                <a:spcPct val="100000"/>
              </a:lnSpc>
              <a:spcBef>
                <a:spcPts val="95"/>
              </a:spcBef>
            </a:pPr>
            <a:r>
              <a:rPr lang="en-US" spc="-10">
                <a:latin typeface="Verdana" panose="020B0604030504040204" pitchFamily="34" charset="0"/>
                <a:ea typeface="Verdana" panose="020B0604030504040204" pitchFamily="34" charset="0"/>
              </a:rPr>
              <a:t>ReMA Leadership</a:t>
            </a:r>
          </a:p>
        </p:txBody>
      </p:sp>
    </p:spTree>
    <p:extLst>
      <p:ext uri="{BB962C8B-B14F-4D97-AF65-F5344CB8AC3E}">
        <p14:creationId xmlns:p14="http://schemas.microsoft.com/office/powerpoint/2010/main" val="175821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1B35CAB-E384-42C4-CECB-0025BDF9E8B3}"/>
              </a:ext>
            </a:extLst>
          </p:cNvPr>
          <p:cNvSpPr txBox="1">
            <a:spLocks noGrp="1"/>
          </p:cNvSpPr>
          <p:nvPr>
            <p:ph type="title"/>
          </p:nvPr>
        </p:nvSpPr>
        <p:spPr>
          <a:xfrm>
            <a:off x="916939" y="112998"/>
            <a:ext cx="10086975" cy="973664"/>
          </a:xfrm>
          <a:prstGeom prst="rect">
            <a:avLst/>
          </a:prstGeom>
        </p:spPr>
        <p:txBody>
          <a:bodyPr vert="horz" wrap="square" lIns="0" tIns="60960" rIns="0" bIns="0" rtlCol="0">
            <a:spAutoFit/>
          </a:bodyPr>
          <a:lstStyle/>
          <a:p>
            <a:pPr marL="12700">
              <a:lnSpc>
                <a:spcPct val="100000"/>
              </a:lnSpc>
              <a:spcBef>
                <a:spcPts val="480"/>
              </a:spcBef>
            </a:pPr>
            <a:r>
              <a:rPr sz="3200" spc="-60">
                <a:latin typeface="Verdana" panose="020B0604030504040204" pitchFamily="34" charset="0"/>
                <a:ea typeface="Verdana" panose="020B0604030504040204" pitchFamily="34" charset="0"/>
                <a:cs typeface="Calibri Light"/>
              </a:rPr>
              <a:t>Separate</a:t>
            </a:r>
            <a:r>
              <a:rPr spc="-215">
                <a:latin typeface="Verdana" panose="020B0604030504040204" pitchFamily="34" charset="0"/>
                <a:ea typeface="Verdana" panose="020B0604030504040204" pitchFamily="34" charset="0"/>
                <a:cs typeface="Calibri Light"/>
              </a:rPr>
              <a:t> </a:t>
            </a:r>
            <a:r>
              <a:rPr spc="-35">
                <a:latin typeface="Verdana" panose="020B0604030504040204" pitchFamily="34" charset="0"/>
                <a:ea typeface="Verdana" panose="020B0604030504040204" pitchFamily="34" charset="0"/>
                <a:cs typeface="Calibri Light"/>
              </a:rPr>
              <a:t>Legal</a:t>
            </a:r>
            <a:r>
              <a:rPr spc="-210">
                <a:latin typeface="Verdana" panose="020B0604030504040204" pitchFamily="34" charset="0"/>
                <a:ea typeface="Verdana" panose="020B0604030504040204" pitchFamily="34" charset="0"/>
                <a:cs typeface="Calibri Light"/>
              </a:rPr>
              <a:t> </a:t>
            </a:r>
            <a:r>
              <a:rPr spc="-10">
                <a:latin typeface="Verdana" panose="020B0604030504040204" pitchFamily="34" charset="0"/>
                <a:ea typeface="Verdana" panose="020B0604030504040204" pitchFamily="34" charset="0"/>
                <a:cs typeface="Calibri Light"/>
              </a:rPr>
              <a:t>Entities</a:t>
            </a:r>
            <a:endParaRPr>
              <a:latin typeface="Verdana" panose="020B0604030504040204" pitchFamily="34" charset="0"/>
              <a:ea typeface="Verdana" panose="020B0604030504040204" pitchFamily="34" charset="0"/>
              <a:cs typeface="Calibri Light"/>
            </a:endParaRPr>
          </a:p>
          <a:p>
            <a:pPr marL="12700" marR="5080">
              <a:lnSpc>
                <a:spcPts val="1300"/>
              </a:lnSpc>
              <a:spcBef>
                <a:spcPts val="259"/>
              </a:spcBef>
            </a:pPr>
            <a:r>
              <a:rPr sz="1050" b="0">
                <a:latin typeface="Verdana" panose="020B0604030504040204" pitchFamily="34" charset="0"/>
                <a:ea typeface="Verdana" panose="020B0604030504040204" pitchFamily="34" charset="0"/>
              </a:rPr>
              <a:t>[</a:t>
            </a:r>
            <a:r>
              <a:rPr sz="1050" b="0" i="1">
                <a:latin typeface="Verdana" panose="020B0604030504040204" pitchFamily="34" charset="0"/>
                <a:ea typeface="Verdana" panose="020B0604030504040204" pitchFamily="34" charset="0"/>
              </a:rPr>
              <a:t>each</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formed</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15">
                <a:latin typeface="Verdana" panose="020B0604030504040204" pitchFamily="34" charset="0"/>
                <a:ea typeface="Verdana" panose="020B0604030504040204" pitchFamily="34" charset="0"/>
              </a:rPr>
              <a:t> </a:t>
            </a:r>
            <a:r>
              <a:rPr lang="en-US" sz="1050" b="0" i="1">
                <a:latin typeface="Verdana" panose="020B0604030504040204" pitchFamily="34" charset="0"/>
                <a:ea typeface="Verdana" panose="020B0604030504040204" pitchFamily="34" charset="0"/>
              </a:rPr>
              <a:t>ReMA</a:t>
            </a:r>
            <a:r>
              <a:rPr sz="1050" b="0" i="1">
                <a:latin typeface="Verdana" panose="020B0604030504040204" pitchFamily="34" charset="0"/>
                <a:ea typeface="Verdana" panose="020B0604030504040204" pitchFamily="34" charset="0"/>
              </a:rPr>
              <a:t>,</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but</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set</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up</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as</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separate</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legal</a:t>
            </a:r>
            <a:r>
              <a:rPr sz="1050" b="0" i="1" spc="-5">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organizations</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with</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their</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own</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bylaws</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and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policies,</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and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each</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have</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Boards</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either</a:t>
            </a:r>
            <a:r>
              <a:rPr sz="1050" b="0" i="1" spc="-20">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appointed</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or</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confirmed</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15">
                <a:latin typeface="Verdana" panose="020B0604030504040204" pitchFamily="34" charset="0"/>
                <a:ea typeface="Verdana" panose="020B0604030504040204" pitchFamily="34" charset="0"/>
              </a:rPr>
              <a:t> </a:t>
            </a:r>
            <a:r>
              <a:rPr lang="en-US" sz="1050" b="0" i="1" spc="-10">
                <a:latin typeface="Verdana" panose="020B0604030504040204" pitchFamily="34" charset="0"/>
                <a:ea typeface="Verdana" panose="020B0604030504040204" pitchFamily="34" charset="0"/>
              </a:rPr>
              <a:t>ReMA</a:t>
            </a:r>
            <a:r>
              <a:rPr sz="1050" b="0" i="1" spc="-10">
                <a:latin typeface="Verdana" panose="020B0604030504040204" pitchFamily="34" charset="0"/>
                <a:ea typeface="Verdana" panose="020B0604030504040204" pitchFamily="34" charset="0"/>
              </a:rPr>
              <a:t>’s </a:t>
            </a:r>
            <a:r>
              <a:rPr sz="1050" b="0" i="1">
                <a:latin typeface="Verdana" panose="020B0604030504040204" pitchFamily="34" charset="0"/>
                <a:ea typeface="Verdana" panose="020B0604030504040204" pitchFamily="34" charset="0"/>
              </a:rPr>
              <a:t>Board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of</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Directors</a:t>
            </a:r>
            <a:r>
              <a:rPr sz="1050" b="0" i="1" spc="-4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or</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Executive</a:t>
            </a:r>
            <a:r>
              <a:rPr sz="1050" b="0" i="1" spc="-20">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Committee]</a:t>
            </a:r>
            <a:endParaRPr sz="1050">
              <a:latin typeface="Verdana" panose="020B0604030504040204" pitchFamily="34" charset="0"/>
              <a:ea typeface="Verdana" panose="020B0604030504040204" pitchFamily="34" charset="0"/>
            </a:endParaRPr>
          </a:p>
        </p:txBody>
      </p:sp>
      <p:sp>
        <p:nvSpPr>
          <p:cNvPr id="3" name="object 3">
            <a:extLst>
              <a:ext uri="{FF2B5EF4-FFF2-40B4-BE49-F238E27FC236}">
                <a16:creationId xmlns:a16="http://schemas.microsoft.com/office/drawing/2014/main" id="{962EDA94-C7D7-BFD1-8B96-FBE34C3F3656}"/>
              </a:ext>
            </a:extLst>
          </p:cNvPr>
          <p:cNvSpPr txBox="1"/>
          <p:nvPr/>
        </p:nvSpPr>
        <p:spPr>
          <a:xfrm>
            <a:off x="1219200" y="1442835"/>
            <a:ext cx="2076449" cy="289182"/>
          </a:xfrm>
          <a:prstGeom prst="rect">
            <a:avLst/>
          </a:prstGeom>
        </p:spPr>
        <p:txBody>
          <a:bodyPr vert="horz" wrap="square" lIns="0" tIns="12065" rIns="0" bIns="0" rtlCol="0">
            <a:spAutoFit/>
          </a:bodyPr>
          <a:lstStyle/>
          <a:p>
            <a:pPr marL="12700">
              <a:lnSpc>
                <a:spcPct val="100000"/>
              </a:lnSpc>
              <a:spcBef>
                <a:spcPts val="95"/>
              </a:spcBef>
            </a:pPr>
            <a:r>
              <a:rPr b="1" spc="-10">
                <a:solidFill>
                  <a:srgbClr val="592B8A"/>
                </a:solidFill>
                <a:latin typeface="Verdana" panose="020B0604030504040204" pitchFamily="34" charset="0"/>
                <a:ea typeface="Verdana" panose="020B0604030504040204" pitchFamily="34" charset="0"/>
                <a:cs typeface="Calibri"/>
              </a:rPr>
              <a:t>Resources</a:t>
            </a:r>
            <a:endParaRPr>
              <a:solidFill>
                <a:srgbClr val="592B8A"/>
              </a:solidFill>
              <a:latin typeface="Verdana" panose="020B0604030504040204" pitchFamily="34" charset="0"/>
              <a:ea typeface="Verdana" panose="020B0604030504040204" pitchFamily="34" charset="0"/>
              <a:cs typeface="Calibri"/>
            </a:endParaRPr>
          </a:p>
        </p:txBody>
      </p:sp>
      <p:sp>
        <p:nvSpPr>
          <p:cNvPr id="11" name="object 11">
            <a:extLst>
              <a:ext uri="{FF2B5EF4-FFF2-40B4-BE49-F238E27FC236}">
                <a16:creationId xmlns:a16="http://schemas.microsoft.com/office/drawing/2014/main" id="{BD66E94A-FF4A-6B2C-B88C-DC04197489BA}"/>
              </a:ext>
            </a:extLst>
          </p:cNvPr>
          <p:cNvSpPr txBox="1"/>
          <p:nvPr/>
        </p:nvSpPr>
        <p:spPr>
          <a:xfrm>
            <a:off x="1295400" y="1732017"/>
            <a:ext cx="10361930" cy="1076577"/>
          </a:xfrm>
          <a:prstGeom prst="rect">
            <a:avLst/>
          </a:prstGeom>
        </p:spPr>
        <p:txBody>
          <a:bodyPr vert="horz" wrap="square" lIns="0" tIns="12065" rIns="0" bIns="0" rtlCol="0">
            <a:spAutoFit/>
          </a:bodyPr>
          <a:lstStyle/>
          <a:p>
            <a:pPr marL="12700">
              <a:spcBef>
                <a:spcPts val="95"/>
              </a:spcBef>
              <a:tabLst>
                <a:tab pos="240665" algn="l"/>
              </a:tabLst>
            </a:pPr>
            <a:r>
              <a:rPr sz="1100" spc="-10">
                <a:solidFill>
                  <a:srgbClr val="592B8A"/>
                </a:solidFill>
                <a:latin typeface="Verdana" panose="020B0604030504040204" pitchFamily="34" charset="0"/>
                <a:ea typeface="Verdana" panose="020B0604030504040204" pitchFamily="34" charset="0"/>
                <a:cs typeface="Calibri"/>
              </a:rPr>
              <a:t>For-</a:t>
            </a:r>
            <a:r>
              <a:rPr sz="1100">
                <a:solidFill>
                  <a:srgbClr val="592B8A"/>
                </a:solidFill>
                <a:latin typeface="Verdana" panose="020B0604030504040204" pitchFamily="34" charset="0"/>
                <a:ea typeface="Verdana" panose="020B0604030504040204" pitchFamily="34" charset="0"/>
                <a:cs typeface="Calibri"/>
              </a:rPr>
              <a:t>profit</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responsible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overseeing</a:t>
            </a:r>
            <a:r>
              <a:rPr sz="1100" spc="-3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sponsored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insurance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offered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30">
                <a:solidFill>
                  <a:srgbClr val="592B8A"/>
                </a:solidFill>
                <a:latin typeface="Verdana" panose="020B0604030504040204" pitchFamily="34" charset="0"/>
                <a:ea typeface="Verdana" panose="020B0604030504040204" pitchFamily="34" charset="0"/>
                <a:cs typeface="Calibri"/>
              </a:rPr>
              <a:t> </a:t>
            </a:r>
            <a:r>
              <a:rPr lang="en-US" sz="1100" spc="-30">
                <a:solidFill>
                  <a:srgbClr val="592B8A"/>
                </a:solidFill>
                <a:latin typeface="Verdana" panose="020B0604030504040204" pitchFamily="34" charset="0"/>
                <a:ea typeface="Verdana" panose="020B0604030504040204" pitchFamily="34" charset="0"/>
                <a:cs typeface="Calibri"/>
              </a:rPr>
              <a:t>RecycleGuard</a:t>
            </a:r>
            <a:r>
              <a:rPr lang="en-US" sz="1100" spc="-30" baseline="30000">
                <a:solidFill>
                  <a:srgbClr val="592B8A"/>
                </a:solidFill>
                <a:latin typeface="Verdana" panose="020B0604030504040204" pitchFamily="34" charset="0"/>
                <a:ea typeface="Verdana" panose="020B0604030504040204" pitchFamily="34" charset="0"/>
                <a:cs typeface="Calibri"/>
              </a:rPr>
              <a:t>TM</a:t>
            </a:r>
            <a:r>
              <a:rPr lang="en-US" sz="1100" spc="-30">
                <a:solidFill>
                  <a:srgbClr val="592B8A"/>
                </a:solidFill>
                <a:latin typeface="Verdana" panose="020B0604030504040204" pitchFamily="34" charset="0"/>
                <a:ea typeface="Verdana" panose="020B0604030504040204" pitchFamily="34" charset="0"/>
                <a:cs typeface="Calibri"/>
              </a:rPr>
              <a:t> program.</a:t>
            </a:r>
          </a:p>
          <a:p>
            <a:pPr marL="184150" indent="-171450">
              <a:spcBef>
                <a:spcPts val="95"/>
              </a:spcBef>
              <a:buFont typeface="Arial" panose="020B0604020202020204" pitchFamily="34" charset="0"/>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Directors: </a:t>
            </a: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Chair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appoint up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7</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 </a:t>
            </a:r>
            <a:r>
              <a:rPr sz="1100">
                <a:solidFill>
                  <a:srgbClr val="592B8A"/>
                </a:solidFill>
                <a:latin typeface="Verdana" panose="020B0604030504040204" pitchFamily="34" charset="0"/>
                <a:ea typeface="Verdana" panose="020B0604030504040204" pitchFamily="34" charset="0"/>
                <a:cs typeface="Calibri"/>
              </a:rPr>
              <a:t>for</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2</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yr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term</a:t>
            </a:r>
            <a:r>
              <a:rPr lang="en-US" sz="1100">
                <a:solidFill>
                  <a:srgbClr val="592B8A"/>
                </a:solidFill>
                <a:latin typeface="Verdana" panose="020B0604030504040204" pitchFamily="34" charset="0"/>
                <a:ea typeface="Verdana" panose="020B0604030504040204" pitchFamily="34" charset="0"/>
                <a:cs typeface="Calibri"/>
              </a:rPr>
              <a:t> (no term limits) (</a:t>
            </a:r>
            <a:r>
              <a:rPr lang="en-US" sz="1100" b="1" i="1">
                <a:solidFill>
                  <a:srgbClr val="592B8A"/>
                </a:solidFill>
                <a:latin typeface="Verdana" panose="020B0604030504040204" pitchFamily="34" charset="0"/>
                <a:ea typeface="Verdana" panose="020B0604030504040204" pitchFamily="34" charset="0"/>
                <a:cs typeface="Calibri"/>
              </a:rPr>
              <a:t>appointments will be made in July 2024</a:t>
            </a:r>
            <a:r>
              <a:rPr lang="en-US" sz="1100">
                <a:solidFill>
                  <a:srgbClr val="592B8A"/>
                </a:solidFill>
                <a:latin typeface="Verdana" panose="020B0604030504040204" pitchFamily="34" charset="0"/>
                <a:ea typeface="Verdana" panose="020B0604030504040204" pitchFamily="34" charset="0"/>
                <a:cs typeface="Calibri"/>
              </a:rPr>
              <a:t>)</a:t>
            </a:r>
          </a:p>
          <a:p>
            <a:pPr marL="184150" indent="-171450">
              <a:spcBef>
                <a:spcPts val="95"/>
              </a:spcBef>
              <a:buFont typeface="Arial" panose="020B0604020202020204" pitchFamily="34" charset="0"/>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Chair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&amp;</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Chair-</a:t>
            </a:r>
            <a:r>
              <a:rPr sz="1100">
                <a:solidFill>
                  <a:srgbClr val="592B8A"/>
                </a:solidFill>
                <a:latin typeface="Verdana" panose="020B0604030504040204" pitchFamily="34" charset="0"/>
                <a:ea typeface="Verdana" panose="020B0604030504040204" pitchFamily="34" charset="0"/>
                <a:cs typeface="Calibri"/>
              </a:rPr>
              <a:t>Elect</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are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officio</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voting</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 </a:t>
            </a:r>
            <a:r>
              <a:rPr sz="1100">
                <a:solidFill>
                  <a:srgbClr val="592B8A"/>
                </a:solidFill>
                <a:latin typeface="Verdana" panose="020B0604030504040204" pitchFamily="34" charset="0"/>
                <a:ea typeface="Verdana" panose="020B0604030504040204" pitchFamily="34" charset="0"/>
                <a:cs typeface="Calibri"/>
              </a:rPr>
              <a:t>&amp;</a:t>
            </a:r>
            <a:r>
              <a:rPr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President </a:t>
            </a:r>
            <a:r>
              <a:rPr sz="1100" spc="-25">
                <a:solidFill>
                  <a:srgbClr val="592B8A"/>
                </a:solidFill>
                <a:latin typeface="Verdana" panose="020B0604030504040204" pitchFamily="34" charset="0"/>
                <a:ea typeface="Verdana" panose="020B0604030504040204" pitchFamily="34" charset="0"/>
                <a:cs typeface="Calibri"/>
              </a:rPr>
              <a:t>is </a:t>
            </a:r>
            <a:r>
              <a:rPr sz="1100">
                <a:solidFill>
                  <a:srgbClr val="592B8A"/>
                </a:solidFill>
                <a:latin typeface="Verdana" panose="020B0604030504040204" pitchFamily="34" charset="0"/>
                <a:ea typeface="Verdana" panose="020B0604030504040204" pitchFamily="34" charset="0"/>
                <a:cs typeface="Calibri"/>
              </a:rPr>
              <a:t>an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officio</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non-</a:t>
            </a:r>
            <a:r>
              <a:rPr sz="1100">
                <a:solidFill>
                  <a:srgbClr val="592B8A"/>
                </a:solidFill>
                <a:latin typeface="Verdana" panose="020B0604030504040204" pitchFamily="34" charset="0"/>
                <a:ea typeface="Verdana" panose="020B0604030504040204" pitchFamily="34" charset="0"/>
                <a:cs typeface="Calibri"/>
              </a:rPr>
              <a:t>voting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Director</a:t>
            </a:r>
            <a:endParaRPr lang="en-US" sz="1100">
              <a:solidFill>
                <a:srgbClr val="592B8A"/>
              </a:solidFill>
              <a:latin typeface="Verdana" panose="020B0604030504040204" pitchFamily="34" charset="0"/>
              <a:ea typeface="Verdana" panose="020B0604030504040204" pitchFamily="34" charset="0"/>
              <a:cs typeface="Calibri"/>
            </a:endParaRPr>
          </a:p>
          <a:p>
            <a:pPr marL="184150" indent="-171450">
              <a:spcBef>
                <a:spcPts val="95"/>
              </a:spcBef>
              <a:buFont typeface="Arial" panose="020B0604020202020204" pitchFamily="34" charset="0"/>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Resources Board Chair effective April 24: Doug Kramer</a:t>
            </a:r>
            <a:r>
              <a:rPr sz="1100" spc="210">
                <a:solidFill>
                  <a:srgbClr val="592B8A"/>
                </a:solidFill>
                <a:latin typeface="Verdana" panose="020B0604030504040204" pitchFamily="34" charset="0"/>
                <a:ea typeface="Verdana" panose="020B0604030504040204" pitchFamily="34" charset="0"/>
                <a:cs typeface="Calibri"/>
              </a:rPr>
              <a:t> </a:t>
            </a:r>
            <a:endParaRPr lang="en-US" sz="1100" spc="210">
              <a:solidFill>
                <a:srgbClr val="592B8A"/>
              </a:solidFill>
              <a:latin typeface="Verdana" panose="020B0604030504040204" pitchFamily="34" charset="0"/>
              <a:ea typeface="Verdana" panose="020B0604030504040204" pitchFamily="34" charset="0"/>
              <a:cs typeface="Calibri"/>
            </a:endParaRPr>
          </a:p>
          <a:p>
            <a:pPr marL="12065" marR="5080" lvl="2">
              <a:spcBef>
                <a:spcPts val="234"/>
              </a:spcBef>
              <a:tabLst>
                <a:tab pos="240665" algn="l"/>
              </a:tabLst>
            </a:pPr>
            <a:endParaRPr lang="en-US" sz="1100" b="1">
              <a:solidFill>
                <a:srgbClr val="592B8A"/>
              </a:solidFill>
              <a:latin typeface="Verdana" panose="020B0604030504040204" pitchFamily="34" charset="0"/>
              <a:ea typeface="Verdana" panose="020B0604030504040204" pitchFamily="34" charset="0"/>
              <a:cs typeface="Calibri"/>
            </a:endParaRPr>
          </a:p>
          <a:p>
            <a:pPr marL="697865" lvl="1" indent="-227965">
              <a:buFont typeface="Arial"/>
              <a:buChar char="•"/>
              <a:tabLst>
                <a:tab pos="697865" algn="l"/>
              </a:tabLst>
            </a:pPr>
            <a:endParaRPr sz="1000">
              <a:solidFill>
                <a:srgbClr val="002060"/>
              </a:solidFill>
              <a:latin typeface="Verdana" panose="020B0604030504040204" pitchFamily="34" charset="0"/>
              <a:ea typeface="Verdana" panose="020B0604030504040204" pitchFamily="34" charset="0"/>
              <a:cs typeface="Calibri"/>
            </a:endParaRPr>
          </a:p>
        </p:txBody>
      </p:sp>
      <p:sp>
        <p:nvSpPr>
          <p:cNvPr id="13" name="object 13">
            <a:extLst>
              <a:ext uri="{FF2B5EF4-FFF2-40B4-BE49-F238E27FC236}">
                <a16:creationId xmlns:a16="http://schemas.microsoft.com/office/drawing/2014/main" id="{6BC9A0BB-6E85-C64C-CA73-DBED6E5ED81A}"/>
              </a:ext>
            </a:extLst>
          </p:cNvPr>
          <p:cNvSpPr txBox="1"/>
          <p:nvPr/>
        </p:nvSpPr>
        <p:spPr>
          <a:xfrm>
            <a:off x="1295400" y="2868911"/>
            <a:ext cx="9771888" cy="1120178"/>
          </a:xfrm>
          <a:prstGeom prst="rect">
            <a:avLst/>
          </a:prstGeom>
        </p:spPr>
        <p:txBody>
          <a:bodyPr vert="horz" wrap="square" lIns="0" tIns="12065" rIns="0" bIns="0" rtlCol="0">
            <a:spAutoFit/>
          </a:bodyPr>
          <a:lstStyle/>
          <a:p>
            <a:pPr marL="12700">
              <a:spcBef>
                <a:spcPts val="95"/>
              </a:spcBef>
            </a:pPr>
            <a:r>
              <a:rPr b="1">
                <a:solidFill>
                  <a:srgbClr val="592B8A"/>
                </a:solidFill>
                <a:latin typeface="Verdana" panose="020B0604030504040204" pitchFamily="34" charset="0"/>
                <a:ea typeface="Verdana" panose="020B0604030504040204" pitchFamily="34" charset="0"/>
                <a:cs typeface="Calibri"/>
              </a:rPr>
              <a:t>Recycling</a:t>
            </a:r>
            <a:r>
              <a:rPr b="1" spc="-10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Education</a:t>
            </a:r>
            <a:r>
              <a:rPr b="1" spc="-6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10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Research</a:t>
            </a:r>
            <a:r>
              <a:rPr b="1" spc="-5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Foundation</a:t>
            </a:r>
            <a:r>
              <a:rPr b="1" spc="-7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a:t>
            </a:r>
            <a:r>
              <a:rPr b="1" spc="-10" err="1">
                <a:solidFill>
                  <a:srgbClr val="592B8A"/>
                </a:solidFill>
                <a:latin typeface="Verdana" panose="020B0604030504040204" pitchFamily="34" charset="0"/>
                <a:ea typeface="Verdana" panose="020B0604030504040204" pitchFamily="34" charset="0"/>
                <a:cs typeface="Calibri"/>
              </a:rPr>
              <a:t>ReRF</a:t>
            </a:r>
            <a:r>
              <a:rPr b="1" spc="-10">
                <a:solidFill>
                  <a:srgbClr val="592B8A"/>
                </a:solidFill>
                <a:latin typeface="Verdana" panose="020B0604030504040204" pitchFamily="34" charset="0"/>
                <a:ea typeface="Verdana" panose="020B0604030504040204" pitchFamily="34" charset="0"/>
                <a:cs typeface="Calibri"/>
              </a:rPr>
              <a:t>)</a:t>
            </a:r>
            <a:endParaRPr>
              <a:solidFill>
                <a:srgbClr val="592B8A"/>
              </a:solidFill>
              <a:latin typeface="Verdana" panose="020B0604030504040204" pitchFamily="34" charset="0"/>
              <a:ea typeface="Verdana" panose="020B0604030504040204" pitchFamily="34" charset="0"/>
              <a:cs typeface="Calibri"/>
            </a:endParaRPr>
          </a:p>
          <a:p>
            <a:pPr marL="12700">
              <a:tabLst>
                <a:tab pos="240665" algn="l"/>
              </a:tabLst>
            </a:pPr>
            <a:r>
              <a:rPr lang="en-US" sz="1100">
                <a:solidFill>
                  <a:srgbClr val="592B8A"/>
                </a:solidFill>
                <a:latin typeface="Verdana" panose="020B0604030504040204" pitchFamily="34" charset="0"/>
                <a:ea typeface="Verdana" panose="020B0604030504040204" pitchFamily="34" charset="0"/>
                <a:cs typeface="Calibri"/>
              </a:rPr>
              <a:t>501(C)(3)</a:t>
            </a:r>
            <a:r>
              <a:rPr lang="en-US" sz="1100" spc="-2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organization</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whose</a:t>
            </a:r>
            <a:r>
              <a:rPr lang="en-US" sz="1100" spc="-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purpose</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it</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is</a:t>
            </a:r>
            <a:r>
              <a:rPr lang="en-US" sz="1100" spc="-3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to</a:t>
            </a:r>
            <a:r>
              <a:rPr lang="en-US" sz="1100" spc="-2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sponsor</a:t>
            </a:r>
            <a:r>
              <a:rPr lang="en-US" sz="1100" spc="-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projects</a:t>
            </a:r>
            <a:r>
              <a:rPr lang="en-US"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which</a:t>
            </a:r>
            <a:r>
              <a:rPr lang="en-US"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promote</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public</a:t>
            </a:r>
            <a:r>
              <a:rPr lang="en-US" sz="1100" spc="-2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awareness,</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education,</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research</a:t>
            </a:r>
            <a:r>
              <a:rPr lang="en-US"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and</a:t>
            </a:r>
            <a:r>
              <a:rPr lang="en-US"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the advancement of recycling.</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spcBef>
                <a:spcPts val="625"/>
              </a:spcBef>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Directors:</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Selected</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by</a:t>
            </a:r>
            <a:r>
              <a:rPr lang="en-US" sz="1100" spc="-2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ReRF</a:t>
            </a:r>
            <a:r>
              <a:rPr lang="en-US" sz="1100" spc="-3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Board</a:t>
            </a:r>
            <a:r>
              <a:rPr lang="en-US" sz="1100" spc="-2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but</a:t>
            </a:r>
            <a:r>
              <a:rPr lang="en-US"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confirmed</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by</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the</a:t>
            </a:r>
            <a:r>
              <a:rPr lang="en-US" sz="1100" spc="-1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lang="en-US" sz="1100" spc="-4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Executive</a:t>
            </a:r>
            <a:r>
              <a:rPr lang="en-US" sz="1100" spc="-1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Committee</a:t>
            </a:r>
          </a:p>
          <a:p>
            <a:pPr marL="240665" indent="-227965">
              <a:spcBef>
                <a:spcPts val="625"/>
              </a:spcBef>
              <a:buFont typeface="Arial"/>
              <a:buChar char="•"/>
              <a:tabLst>
                <a:tab pos="240665" algn="l"/>
              </a:tabLst>
            </a:pPr>
            <a:r>
              <a:rPr lang="en-US" sz="1100" spc="-10" err="1">
                <a:solidFill>
                  <a:srgbClr val="592B8A"/>
                </a:solidFill>
                <a:latin typeface="Verdana" panose="020B0604030504040204" pitchFamily="34" charset="0"/>
                <a:ea typeface="Verdana" panose="020B0604030504040204" pitchFamily="34" charset="0"/>
                <a:cs typeface="Calibri"/>
              </a:rPr>
              <a:t>ReRF</a:t>
            </a:r>
            <a:r>
              <a:rPr lang="en-US" sz="1100" spc="-10">
                <a:solidFill>
                  <a:srgbClr val="592B8A"/>
                </a:solidFill>
                <a:latin typeface="Verdana" panose="020B0604030504040204" pitchFamily="34" charset="0"/>
                <a:ea typeface="Verdana" panose="020B0604030504040204" pitchFamily="34" charset="0"/>
                <a:cs typeface="Calibri"/>
              </a:rPr>
              <a:t> Board Chair: Christine Gneiding</a:t>
            </a:r>
            <a:endParaRPr lang="en-US" sz="1100">
              <a:solidFill>
                <a:srgbClr val="592B8A"/>
              </a:solidFill>
              <a:latin typeface="Verdana" panose="020B0604030504040204" pitchFamily="34" charset="0"/>
              <a:ea typeface="Verdana" panose="020B0604030504040204" pitchFamily="34" charset="0"/>
              <a:cs typeface="Calibri"/>
            </a:endParaRPr>
          </a:p>
        </p:txBody>
      </p:sp>
      <p:sp>
        <p:nvSpPr>
          <p:cNvPr id="15" name="object 15">
            <a:extLst>
              <a:ext uri="{FF2B5EF4-FFF2-40B4-BE49-F238E27FC236}">
                <a16:creationId xmlns:a16="http://schemas.microsoft.com/office/drawing/2014/main" id="{3756817A-35B0-FD3F-7710-F879450C9E79}"/>
              </a:ext>
            </a:extLst>
          </p:cNvPr>
          <p:cNvSpPr txBox="1"/>
          <p:nvPr/>
        </p:nvSpPr>
        <p:spPr>
          <a:xfrm>
            <a:off x="1307878" y="4378042"/>
            <a:ext cx="10894061" cy="878189"/>
          </a:xfrm>
          <a:prstGeom prst="rect">
            <a:avLst/>
          </a:prstGeom>
        </p:spPr>
        <p:txBody>
          <a:bodyPr vert="horz" wrap="square" lIns="0" tIns="12065" rIns="0" bIns="0" rtlCol="0">
            <a:spAutoFit/>
          </a:bodyPr>
          <a:lstStyle/>
          <a:p>
            <a:pPr marL="12700">
              <a:lnSpc>
                <a:spcPts val="2530"/>
              </a:lnSpc>
              <a:spcBef>
                <a:spcPts val="95"/>
              </a:spcBef>
            </a:pPr>
            <a:r>
              <a:rPr b="1">
                <a:solidFill>
                  <a:srgbClr val="592B8A"/>
                </a:solidFill>
                <a:latin typeface="Verdana" panose="020B0604030504040204" pitchFamily="34" charset="0"/>
                <a:ea typeface="Verdana" panose="020B0604030504040204" pitchFamily="34" charset="0"/>
                <a:cs typeface="Calibri"/>
              </a:rPr>
              <a:t>Global</a:t>
            </a:r>
            <a:r>
              <a:rPr b="1" spc="-9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Recycling</a:t>
            </a:r>
            <a:r>
              <a:rPr b="1" spc="-9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Standards</a:t>
            </a:r>
            <a:r>
              <a:rPr b="1" spc="-8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Organization</a:t>
            </a:r>
            <a:r>
              <a:rPr b="1" spc="-8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(GRSO)</a:t>
            </a:r>
            <a:endParaRPr>
              <a:solidFill>
                <a:srgbClr val="592B8A"/>
              </a:solidFill>
              <a:latin typeface="Verdana" panose="020B0604030504040204" pitchFamily="34" charset="0"/>
              <a:ea typeface="Verdana" panose="020B0604030504040204" pitchFamily="34" charset="0"/>
              <a:cs typeface="Calibri"/>
            </a:endParaRPr>
          </a:p>
          <a:p>
            <a:pPr marL="12700">
              <a:lnSpc>
                <a:spcPts val="1375"/>
              </a:lnSpc>
              <a:tabLst>
                <a:tab pos="240665" algn="l"/>
              </a:tabLst>
            </a:pPr>
            <a:r>
              <a:rPr sz="1100">
                <a:solidFill>
                  <a:srgbClr val="592B8A"/>
                </a:solidFill>
                <a:latin typeface="Verdana" panose="020B0604030504040204" pitchFamily="34" charset="0"/>
                <a:ea typeface="Verdana" panose="020B0604030504040204" pitchFamily="34" charset="0"/>
                <a:cs typeface="Calibri"/>
              </a:rPr>
              <a:t>501(C)(6)</a:t>
            </a:r>
            <a:r>
              <a:rPr sz="1100" spc="-10">
                <a:solidFill>
                  <a:srgbClr val="592B8A"/>
                </a:solidFill>
                <a:latin typeface="Verdana" panose="020B0604030504040204" pitchFamily="34" charset="0"/>
                <a:ea typeface="Verdana" panose="020B0604030504040204" pitchFamily="34" charset="0"/>
                <a:cs typeface="Calibri"/>
              </a:rPr>
              <a:t> organization </a:t>
            </a:r>
            <a:r>
              <a:rPr sz="1100">
                <a:solidFill>
                  <a:srgbClr val="592B8A"/>
                </a:solidFill>
                <a:latin typeface="Verdana" panose="020B0604030504040204" pitchFamily="34" charset="0"/>
                <a:ea typeface="Verdana" panose="020B0604030504040204" pitchFamily="34" charset="0"/>
                <a:cs typeface="Calibri"/>
              </a:rPr>
              <a:t>whose primary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oversee</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Recycling</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Operating</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System</a:t>
            </a:r>
            <a:r>
              <a:rPr lang="en-US" sz="1100" spc="-10" baseline="30000">
                <a:solidFill>
                  <a:srgbClr val="592B8A"/>
                </a:solidFill>
                <a:latin typeface="Verdana" panose="020B0604030504040204" pitchFamily="34" charset="0"/>
                <a:ea typeface="Verdana" panose="020B0604030504040204" pitchFamily="34" charset="0"/>
                <a:cs typeface="Calibri"/>
              </a:rPr>
              <a:t>TM</a:t>
            </a:r>
            <a:r>
              <a:rPr lang="en-US"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(RIOS</a:t>
            </a:r>
            <a:r>
              <a:rPr lang="en-US" sz="1100" baseline="30000">
                <a:solidFill>
                  <a:srgbClr val="592B8A"/>
                </a:solidFill>
                <a:latin typeface="Verdana" panose="020B0604030504040204" pitchFamily="34" charset="0"/>
                <a:ea typeface="Verdana" panose="020B0604030504040204" pitchFamily="34" charset="0"/>
                <a:cs typeface="Calibri"/>
              </a:rPr>
              <a:t>TM</a:t>
            </a:r>
            <a:r>
              <a:rPr lang="en-US" sz="1100" spc="125">
                <a:solidFill>
                  <a:srgbClr val="592B8A"/>
                </a:solidFill>
                <a:latin typeface="Verdana" panose="020B0604030504040204" pitchFamily="34" charset="0"/>
                <a:ea typeface="Verdana" panose="020B0604030504040204" pitchFamily="34" charset="0"/>
                <a:cs typeface="Calibri"/>
              </a:rPr>
              <a:t>)</a:t>
            </a:r>
            <a:r>
              <a:rPr sz="1100" spc="-25">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ts val="1480"/>
              </a:lnSpc>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Directors: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Nominations go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Board</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lnSpc>
                <a:spcPts val="1480"/>
              </a:lnSpc>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GRSO Board Chair: George Hinkle</a:t>
            </a:r>
            <a:endParaRPr sz="1100">
              <a:solidFill>
                <a:srgbClr val="592B8A"/>
              </a:solidFill>
              <a:latin typeface="Verdana" panose="020B0604030504040204" pitchFamily="34" charset="0"/>
              <a:ea typeface="Verdana" panose="020B0604030504040204" pitchFamily="34" charset="0"/>
              <a:cs typeface="Calibri"/>
            </a:endParaRPr>
          </a:p>
        </p:txBody>
      </p:sp>
      <p:sp>
        <p:nvSpPr>
          <p:cNvPr id="16" name="object 17">
            <a:extLst>
              <a:ext uri="{FF2B5EF4-FFF2-40B4-BE49-F238E27FC236}">
                <a16:creationId xmlns:a16="http://schemas.microsoft.com/office/drawing/2014/main" id="{278929B2-94CE-2F2E-107D-F32498661B7F}"/>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20</a:t>
            </a:fld>
            <a:endParaRPr lang="en-US" sz="1050" spc="-25">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11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1">
            <a:extLst>
              <a:ext uri="{FF2B5EF4-FFF2-40B4-BE49-F238E27FC236}">
                <a16:creationId xmlns:a16="http://schemas.microsoft.com/office/drawing/2014/main" id="{B5461341-CB3C-4182-52BA-D17639B096FF}"/>
              </a:ext>
            </a:extLst>
          </p:cNvPr>
          <p:cNvSpPr txBox="1">
            <a:spLocks noGrp="1"/>
          </p:cNvSpPr>
          <p:nvPr>
            <p:ph type="title"/>
          </p:nvPr>
        </p:nvSpPr>
        <p:spPr>
          <a:xfrm>
            <a:off x="225516" y="5563"/>
            <a:ext cx="11740967" cy="886781"/>
          </a:xfrm>
          <a:prstGeom prst="rect">
            <a:avLst/>
          </a:prstGeom>
        </p:spPr>
        <p:txBody>
          <a:bodyPr vert="horz" wrap="square" lIns="0" tIns="12065" rIns="0" bIns="0" rtlCol="0">
            <a:spAutoFit/>
          </a:bodyPr>
          <a:lstStyle/>
          <a:p>
            <a:pPr marL="12700">
              <a:lnSpc>
                <a:spcPct val="100000"/>
              </a:lnSpc>
              <a:spcBef>
                <a:spcPts val="95"/>
              </a:spcBef>
            </a:pPr>
            <a:r>
              <a:rPr lang="en-US" sz="3600" spc="-10" dirty="0">
                <a:latin typeface="Verdana" panose="020B0604030504040204" pitchFamily="34" charset="0"/>
                <a:ea typeface="Verdana" panose="020B0604030504040204" pitchFamily="34" charset="0"/>
              </a:rPr>
              <a:t>ReMA </a:t>
            </a:r>
            <a:r>
              <a:rPr sz="3600" spc="-10" dirty="0">
                <a:latin typeface="Verdana" panose="020B0604030504040204" pitchFamily="34" charset="0"/>
                <a:ea typeface="Verdana" panose="020B0604030504040204" pitchFamily="34" charset="0"/>
              </a:rPr>
              <a:t>Governance</a:t>
            </a:r>
          </a:p>
          <a:p>
            <a:pPr marL="12700">
              <a:lnSpc>
                <a:spcPct val="100000"/>
              </a:lnSpc>
              <a:spcBef>
                <a:spcPts val="100"/>
              </a:spcBef>
            </a:pPr>
            <a:r>
              <a:rPr sz="2000" i="1">
                <a:latin typeface="Verdana" panose="020B0604030504040204" pitchFamily="34" charset="0"/>
                <a:ea typeface="Verdana" panose="020B0604030504040204" pitchFamily="34" charset="0"/>
              </a:rPr>
              <a:t>Composition</a:t>
            </a:r>
            <a:r>
              <a:rPr sz="2000" i="1" spc="-50">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of</a:t>
            </a:r>
            <a:r>
              <a:rPr sz="2000" i="1" spc="-30">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Board</a:t>
            </a:r>
            <a:r>
              <a:rPr sz="2000" i="1" spc="-35">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of</a:t>
            </a:r>
            <a:r>
              <a:rPr sz="2000" i="1" spc="-45">
                <a:latin typeface="Verdana" panose="020B0604030504040204" pitchFamily="34" charset="0"/>
                <a:ea typeface="Verdana" panose="020B0604030504040204" pitchFamily="34" charset="0"/>
              </a:rPr>
              <a:t> </a:t>
            </a:r>
            <a:r>
              <a:rPr sz="2000" i="1" spc="-10">
                <a:latin typeface="Verdana" panose="020B0604030504040204" pitchFamily="34" charset="0"/>
                <a:ea typeface="Verdana" panose="020B0604030504040204" pitchFamily="34" charset="0"/>
              </a:rPr>
              <a:t>Directors</a:t>
            </a:r>
            <a:endParaRPr sz="2000">
              <a:latin typeface="Verdana" panose="020B0604030504040204" pitchFamily="34" charset="0"/>
              <a:ea typeface="Verdana" panose="020B0604030504040204" pitchFamily="34" charset="0"/>
            </a:endParaRPr>
          </a:p>
        </p:txBody>
      </p:sp>
      <p:sp>
        <p:nvSpPr>
          <p:cNvPr id="3" name="object 43">
            <a:extLst>
              <a:ext uri="{FF2B5EF4-FFF2-40B4-BE49-F238E27FC236}">
                <a16:creationId xmlns:a16="http://schemas.microsoft.com/office/drawing/2014/main" id="{27BAD79D-63A6-9D82-C987-F3ACCB6A9280}"/>
              </a:ext>
            </a:extLst>
          </p:cNvPr>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888888"/>
                </a:solidFill>
                <a:latin typeface="Calibri"/>
                <a:cs typeface="Calibri"/>
              </a:rPr>
              <a:t>3</a:t>
            </a:r>
            <a:endParaRPr sz="1200">
              <a:latin typeface="Calibri"/>
              <a:cs typeface="Calibri"/>
            </a:endParaRPr>
          </a:p>
        </p:txBody>
      </p:sp>
      <p:sp>
        <p:nvSpPr>
          <p:cNvPr id="5" name="Text Box 3">
            <a:extLst>
              <a:ext uri="{FF2B5EF4-FFF2-40B4-BE49-F238E27FC236}">
                <a16:creationId xmlns:a16="http://schemas.microsoft.com/office/drawing/2014/main" id="{5302FB2B-155B-DDF6-581F-C57B160AF19E}"/>
              </a:ext>
            </a:extLst>
          </p:cNvPr>
          <p:cNvSpPr txBox="1">
            <a:spLocks noChangeArrowheads="1"/>
          </p:cNvSpPr>
          <p:nvPr/>
        </p:nvSpPr>
        <p:spPr bwMode="auto">
          <a:xfrm>
            <a:off x="1149445" y="1165626"/>
            <a:ext cx="9409915" cy="692497"/>
          </a:xfrm>
          <a:prstGeom prst="rect">
            <a:avLst/>
          </a:prstGeom>
          <a:noFill/>
          <a:ln w="1270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200" b="1">
                <a:solidFill>
                  <a:srgbClr val="592B8A"/>
                </a:solidFill>
                <a:latin typeface="+mj-lt"/>
              </a:rPr>
              <a:t>National Officers (4)</a:t>
            </a:r>
          </a:p>
          <a:p>
            <a:pPr algn="ctr"/>
            <a:r>
              <a:rPr lang="en-US" sz="900">
                <a:solidFill>
                  <a:srgbClr val="592B8A"/>
                </a:solidFill>
                <a:latin typeface="+mj-lt"/>
              </a:rPr>
              <a:t>Chair:  </a:t>
            </a:r>
            <a:r>
              <a:rPr lang="en-US" sz="900" b="1">
                <a:solidFill>
                  <a:srgbClr val="592B8A"/>
                </a:solidFill>
                <a:latin typeface="+mj-lt"/>
              </a:rPr>
              <a:t>Colin Kelly</a:t>
            </a:r>
            <a:r>
              <a:rPr lang="en-US" sz="900">
                <a:solidFill>
                  <a:srgbClr val="592B8A"/>
                </a:solidFill>
                <a:latin typeface="+mj-lt"/>
              </a:rPr>
              <a:t>; Chair-Elect: </a:t>
            </a:r>
            <a:r>
              <a:rPr lang="en-US" sz="900" b="1">
                <a:solidFill>
                  <a:srgbClr val="592B8A"/>
                </a:solidFill>
                <a:latin typeface="+mj-lt"/>
              </a:rPr>
              <a:t>Andy Golding ; </a:t>
            </a:r>
            <a:r>
              <a:rPr lang="en-US" sz="900">
                <a:solidFill>
                  <a:srgbClr val="592B8A"/>
                </a:solidFill>
                <a:latin typeface="+mj-lt"/>
              </a:rPr>
              <a:t>Vice-Chair: </a:t>
            </a:r>
            <a:r>
              <a:rPr lang="en-US" sz="900" b="1">
                <a:solidFill>
                  <a:srgbClr val="592B8A"/>
                </a:solidFill>
                <a:latin typeface="+mj-lt"/>
              </a:rPr>
              <a:t>Neil Byce</a:t>
            </a:r>
            <a:endParaRPr lang="en-US" sz="900">
              <a:solidFill>
                <a:srgbClr val="592B8A"/>
              </a:solidFill>
              <a:latin typeface="+mj-lt"/>
            </a:endParaRPr>
          </a:p>
          <a:p>
            <a:pPr algn="ctr"/>
            <a:r>
              <a:rPr lang="en-US" sz="900">
                <a:solidFill>
                  <a:srgbClr val="592B8A"/>
                </a:solidFill>
                <a:latin typeface="+mj-lt"/>
              </a:rPr>
              <a:t>Sec/Treasurer: </a:t>
            </a:r>
            <a:r>
              <a:rPr lang="en-US" sz="900" b="1">
                <a:solidFill>
                  <a:srgbClr val="592B8A"/>
                </a:solidFill>
                <a:latin typeface="+mj-lt"/>
              </a:rPr>
              <a:t>Sean Daoud; </a:t>
            </a:r>
            <a:r>
              <a:rPr lang="en-US" sz="900">
                <a:solidFill>
                  <a:srgbClr val="592B8A"/>
                </a:solidFill>
                <a:latin typeface="+mj-lt"/>
              </a:rPr>
              <a:t>President (ex-officio, non-voting): </a:t>
            </a:r>
            <a:r>
              <a:rPr lang="en-US" sz="900" b="1">
                <a:solidFill>
                  <a:srgbClr val="592B8A"/>
                </a:solidFill>
                <a:latin typeface="+mj-lt"/>
              </a:rPr>
              <a:t>Robin Wiener</a:t>
            </a:r>
            <a:endParaRPr lang="en-US" sz="900">
              <a:solidFill>
                <a:srgbClr val="592B8A"/>
              </a:solidFill>
              <a:latin typeface="+mj-lt"/>
            </a:endParaRPr>
          </a:p>
          <a:p>
            <a:pPr algn="ctr"/>
            <a:endParaRPr lang="en-US" sz="900" b="1">
              <a:solidFill>
                <a:srgbClr val="592B8A"/>
              </a:solidFill>
              <a:latin typeface="+mj-lt"/>
            </a:endParaRPr>
          </a:p>
        </p:txBody>
      </p:sp>
      <p:sp>
        <p:nvSpPr>
          <p:cNvPr id="6" name="Text Box 6">
            <a:extLst>
              <a:ext uri="{FF2B5EF4-FFF2-40B4-BE49-F238E27FC236}">
                <a16:creationId xmlns:a16="http://schemas.microsoft.com/office/drawing/2014/main" id="{A45C26D7-2A62-E782-1438-462F7345799B}"/>
              </a:ext>
            </a:extLst>
          </p:cNvPr>
          <p:cNvSpPr txBox="1">
            <a:spLocks noChangeArrowheads="1"/>
          </p:cNvSpPr>
          <p:nvPr/>
        </p:nvSpPr>
        <p:spPr bwMode="auto">
          <a:xfrm>
            <a:off x="8063739" y="2251351"/>
            <a:ext cx="4134937" cy="3724096"/>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a:solidFill>
                  <a:srgbClr val="592B8A"/>
                </a:solidFill>
                <a:latin typeface="+mj-lt"/>
              </a:rPr>
              <a:t>Chapter/Regional Voting Representatives *(21)</a:t>
            </a:r>
          </a:p>
          <a:p>
            <a:pPr marL="115888">
              <a:tabLst>
                <a:tab pos="914400" algn="l"/>
                <a:tab pos="1033463" algn="l"/>
              </a:tabLst>
            </a:pPr>
            <a:r>
              <a:rPr lang="en-US" sz="800" u="sng">
                <a:solidFill>
                  <a:srgbClr val="592B8A"/>
                </a:solidFill>
                <a:latin typeface="+mj-lt"/>
              </a:rPr>
              <a:t>2023-2025</a:t>
            </a:r>
          </a:p>
          <a:p>
            <a:pPr marL="115888">
              <a:tabLst>
                <a:tab pos="1030288" algn="l"/>
              </a:tabLst>
            </a:pPr>
            <a:r>
              <a:rPr lang="en-US" sz="800">
                <a:solidFill>
                  <a:srgbClr val="592B8A"/>
                </a:solidFill>
                <a:latin typeface="+mj-lt"/>
              </a:rPr>
              <a:t>Gulf Coast	Becky Proler (Southeast Core Supply)</a:t>
            </a:r>
          </a:p>
          <a:p>
            <a:pPr marL="115888">
              <a:tabLst>
                <a:tab pos="1030288" algn="l"/>
              </a:tabLst>
            </a:pPr>
            <a:r>
              <a:rPr lang="en-US" sz="800">
                <a:solidFill>
                  <a:srgbClr val="592B8A"/>
                </a:solidFill>
                <a:latin typeface="+mj-lt"/>
              </a:rPr>
              <a:t>	</a:t>
            </a:r>
            <a:r>
              <a:rPr lang="en-US" sz="800" err="1">
                <a:solidFill>
                  <a:srgbClr val="592B8A"/>
                </a:solidFill>
                <a:latin typeface="+mj-lt"/>
              </a:rPr>
              <a:t>Add’l</a:t>
            </a:r>
            <a:r>
              <a:rPr lang="en-US" sz="800">
                <a:solidFill>
                  <a:srgbClr val="592B8A"/>
                </a:solidFill>
                <a:latin typeface="+mj-lt"/>
              </a:rPr>
              <a:t> Voting Rep: Alton Schaubhut (CMC Inc)</a:t>
            </a:r>
          </a:p>
          <a:p>
            <a:pPr marL="115888">
              <a:tabLst>
                <a:tab pos="1030288" algn="l"/>
              </a:tabLst>
            </a:pPr>
            <a:r>
              <a:rPr lang="en-US" sz="800">
                <a:solidFill>
                  <a:srgbClr val="592B8A"/>
                </a:solidFill>
                <a:latin typeface="+mj-lt"/>
              </a:rPr>
              <a:t>Michigan: 	Jim Neidert (Winston Bros Iron &amp; Metal Co. Inc)</a:t>
            </a:r>
          </a:p>
          <a:p>
            <a:pPr marL="115888">
              <a:tabLst>
                <a:tab pos="1030288" algn="l"/>
              </a:tabLst>
            </a:pPr>
            <a:r>
              <a:rPr lang="en-US" sz="800">
                <a:solidFill>
                  <a:srgbClr val="592B8A"/>
                </a:solidFill>
                <a:latin typeface="+mj-lt"/>
              </a:rPr>
              <a:t>New Jersey:  	Michael Miller (George’s Salvage)</a:t>
            </a:r>
          </a:p>
          <a:p>
            <a:pPr marL="115570">
              <a:tabLst>
                <a:tab pos="1030288" algn="l"/>
              </a:tabLst>
            </a:pPr>
            <a:r>
              <a:rPr lang="en-US" sz="800">
                <a:solidFill>
                  <a:srgbClr val="592B8A"/>
                </a:solidFill>
                <a:latin typeface="+mj-lt"/>
                <a:cs typeface="Calibri"/>
              </a:rPr>
              <a:t>Ohio Valley:        Josh </a:t>
            </a:r>
            <a:r>
              <a:rPr lang="en-US" sz="800" err="1">
                <a:solidFill>
                  <a:srgbClr val="592B8A"/>
                </a:solidFill>
                <a:latin typeface="+mj-lt"/>
                <a:cs typeface="Calibri"/>
              </a:rPr>
              <a:t>Gensic</a:t>
            </a:r>
            <a:r>
              <a:rPr lang="en-US" sz="800">
                <a:solidFill>
                  <a:srgbClr val="592B8A"/>
                </a:solidFill>
                <a:latin typeface="+mj-lt"/>
                <a:cs typeface="Calibri"/>
              </a:rPr>
              <a:t> (Audubon Metals LLC)</a:t>
            </a:r>
          </a:p>
          <a:p>
            <a:pPr marL="115570">
              <a:tabLst>
                <a:tab pos="1030288" algn="l"/>
              </a:tabLst>
            </a:pPr>
            <a:r>
              <a:rPr lang="en-US" sz="800">
                <a:solidFill>
                  <a:srgbClr val="592B8A"/>
                </a:solidFill>
                <a:latin typeface="+mj-lt"/>
                <a:cs typeface="Calibri"/>
              </a:rPr>
              <a:t>Southeast	Bill Sulak (Ferrous Processing &amp; Trading)</a:t>
            </a:r>
          </a:p>
          <a:p>
            <a:pPr marL="115570">
              <a:tabLst>
                <a:tab pos="1030288" algn="l"/>
              </a:tabLst>
            </a:pPr>
            <a:r>
              <a:rPr lang="en-US" sz="800">
                <a:solidFill>
                  <a:srgbClr val="592B8A"/>
                </a:solidFill>
                <a:latin typeface="+mj-lt"/>
                <a:cs typeface="Calibri"/>
              </a:rPr>
              <a:t>	</a:t>
            </a:r>
            <a:r>
              <a:rPr lang="en-US" sz="800" err="1">
                <a:solidFill>
                  <a:srgbClr val="592B8A"/>
                </a:solidFill>
                <a:latin typeface="+mj-lt"/>
                <a:cs typeface="Calibri"/>
              </a:rPr>
              <a:t>Add’l</a:t>
            </a:r>
            <a:r>
              <a:rPr lang="en-US" sz="800">
                <a:solidFill>
                  <a:srgbClr val="592B8A"/>
                </a:solidFill>
                <a:latin typeface="+mj-lt"/>
                <a:cs typeface="Calibri"/>
              </a:rPr>
              <a:t> Voting Rep: Barry Wolff (</a:t>
            </a:r>
            <a:r>
              <a:rPr lang="en-US" sz="600">
                <a:solidFill>
                  <a:srgbClr val="592B8A"/>
                </a:solidFill>
                <a:latin typeface="+mj-lt"/>
                <a:cs typeface="Calibri"/>
              </a:rPr>
              <a:t>Charleston Steel &amp; Metal Co.)</a:t>
            </a:r>
            <a:endParaRPr lang="en-US" sz="800">
              <a:solidFill>
                <a:srgbClr val="592B8A"/>
              </a:solidFill>
              <a:latin typeface="+mj-lt"/>
              <a:cs typeface="Calibri"/>
            </a:endParaRPr>
          </a:p>
          <a:p>
            <a:pPr marL="115888">
              <a:tabLst>
                <a:tab pos="1030288" algn="l"/>
              </a:tabLst>
            </a:pPr>
            <a:r>
              <a:rPr lang="en-US" sz="800">
                <a:solidFill>
                  <a:srgbClr val="592B8A"/>
                </a:solidFill>
                <a:latin typeface="+mj-lt"/>
              </a:rPr>
              <a:t>Upper Midwest:	Ean </a:t>
            </a:r>
            <a:r>
              <a:rPr lang="en-US" sz="800" err="1">
                <a:solidFill>
                  <a:srgbClr val="592B8A"/>
                </a:solidFill>
                <a:latin typeface="+mj-lt"/>
              </a:rPr>
              <a:t>Kuhlmey</a:t>
            </a:r>
            <a:r>
              <a:rPr lang="en-US" sz="800">
                <a:solidFill>
                  <a:srgbClr val="592B8A"/>
                </a:solidFill>
                <a:latin typeface="+mj-lt"/>
              </a:rPr>
              <a:t> (Crow Wing Recycling)</a:t>
            </a:r>
          </a:p>
          <a:p>
            <a:pPr marL="115888">
              <a:tabLst>
                <a:tab pos="1030288" algn="l"/>
              </a:tabLst>
            </a:pPr>
            <a:r>
              <a:rPr lang="en-US" sz="800">
                <a:solidFill>
                  <a:srgbClr val="592B8A"/>
                </a:solidFill>
                <a:latin typeface="+mj-lt"/>
              </a:rPr>
              <a:t>West Coast:  	Sandy Brooks (SA Recycling)</a:t>
            </a:r>
          </a:p>
          <a:p>
            <a:pPr marL="115888">
              <a:tabLst>
                <a:tab pos="914400" algn="l"/>
                <a:tab pos="1033463" algn="l"/>
              </a:tabLst>
            </a:pPr>
            <a:endParaRPr lang="en-US" sz="800" u="sng">
              <a:solidFill>
                <a:srgbClr val="592B8A"/>
              </a:solidFill>
              <a:latin typeface="+mj-lt"/>
            </a:endParaRPr>
          </a:p>
          <a:p>
            <a:pPr marL="115888">
              <a:tabLst>
                <a:tab pos="914400" algn="l"/>
                <a:tab pos="1033463" algn="l"/>
              </a:tabLst>
            </a:pPr>
            <a:r>
              <a:rPr lang="en-US" sz="800" u="sng">
                <a:solidFill>
                  <a:srgbClr val="592B8A"/>
                </a:solidFill>
                <a:latin typeface="+mj-lt"/>
              </a:rPr>
              <a:t>2024-2026</a:t>
            </a:r>
          </a:p>
          <a:p>
            <a:pPr marL="115888">
              <a:tabLst>
                <a:tab pos="1033463" algn="l"/>
                <a:tab pos="1143000" algn="l"/>
              </a:tabLst>
            </a:pPr>
            <a:r>
              <a:rPr lang="en-US" sz="800">
                <a:solidFill>
                  <a:srgbClr val="592B8A"/>
                </a:solidFill>
                <a:latin typeface="+mj-lt"/>
              </a:rPr>
              <a:t>Empire	Rob </a:t>
            </a:r>
            <a:r>
              <a:rPr lang="en-US" sz="800" err="1">
                <a:solidFill>
                  <a:srgbClr val="592B8A"/>
                </a:solidFill>
                <a:latin typeface="+mj-lt"/>
              </a:rPr>
              <a:t>Piscatelli</a:t>
            </a:r>
            <a:r>
              <a:rPr lang="en-US" sz="800">
                <a:solidFill>
                  <a:srgbClr val="592B8A"/>
                </a:solidFill>
                <a:latin typeface="+mj-lt"/>
              </a:rPr>
              <a:t> (Niagara Metals)</a:t>
            </a:r>
            <a:endParaRPr lang="en-US" sz="700">
              <a:solidFill>
                <a:srgbClr val="592B8A"/>
              </a:solidFill>
              <a:latin typeface="+mj-lt"/>
            </a:endParaRPr>
          </a:p>
          <a:p>
            <a:pPr marL="115888">
              <a:tabLst>
                <a:tab pos="1033463" algn="l"/>
                <a:tab pos="1143000" algn="l"/>
              </a:tabLst>
            </a:pPr>
            <a:r>
              <a:rPr lang="en-US" sz="800">
                <a:solidFill>
                  <a:srgbClr val="592B8A"/>
                </a:solidFill>
                <a:latin typeface="+mj-lt"/>
              </a:rPr>
              <a:t>Indiana:       	Dave Bluestein </a:t>
            </a:r>
            <a:r>
              <a:rPr lang="en-US" sz="600">
                <a:solidFill>
                  <a:srgbClr val="592B8A"/>
                </a:solidFill>
                <a:latin typeface="+mj-lt"/>
              </a:rPr>
              <a:t>(Oscar </a:t>
            </a:r>
            <a:r>
              <a:rPr lang="en-US" sz="600" err="1">
                <a:solidFill>
                  <a:srgbClr val="592B8A"/>
                </a:solidFill>
                <a:latin typeface="+mj-lt"/>
              </a:rPr>
              <a:t>Winski</a:t>
            </a:r>
            <a:r>
              <a:rPr lang="en-US" sz="600">
                <a:solidFill>
                  <a:srgbClr val="592B8A"/>
                </a:solidFill>
                <a:latin typeface="+mj-lt"/>
              </a:rPr>
              <a:t> Co Inc) </a:t>
            </a:r>
          </a:p>
          <a:p>
            <a:pPr marL="115888">
              <a:tabLst>
                <a:tab pos="1033463" algn="l"/>
                <a:tab pos="1143000" algn="l"/>
              </a:tabLst>
            </a:pPr>
            <a:r>
              <a:rPr lang="en-US" sz="800">
                <a:solidFill>
                  <a:srgbClr val="592B8A"/>
                </a:solidFill>
                <a:latin typeface="+mj-lt"/>
              </a:rPr>
              <a:t>Mid-Atlantic:	Jason Brenner </a:t>
            </a:r>
            <a:r>
              <a:rPr lang="en-US" sz="600">
                <a:solidFill>
                  <a:srgbClr val="592B8A"/>
                </a:solidFill>
                <a:latin typeface="+mj-lt"/>
              </a:rPr>
              <a:t>(Brenner Recycling)</a:t>
            </a:r>
          </a:p>
          <a:p>
            <a:pPr marL="115888">
              <a:tabLst>
                <a:tab pos="1033463" algn="l"/>
                <a:tab pos="1143000" algn="l"/>
              </a:tabLst>
            </a:pPr>
            <a:r>
              <a:rPr lang="en-US" sz="800">
                <a:solidFill>
                  <a:srgbClr val="592B8A"/>
                </a:solidFill>
                <a:latin typeface="+mj-lt"/>
              </a:rPr>
              <a:t>Mid-America	Dan Becker (Becker Iron and Metal Inc)</a:t>
            </a:r>
          </a:p>
          <a:p>
            <a:pPr marL="115888">
              <a:tabLst>
                <a:tab pos="1033463" algn="l"/>
                <a:tab pos="1143000" algn="l"/>
              </a:tabLst>
            </a:pPr>
            <a:r>
              <a:rPr lang="en-US" sz="800">
                <a:solidFill>
                  <a:srgbClr val="592B8A"/>
                </a:solidFill>
                <a:latin typeface="+mj-lt"/>
              </a:rPr>
              <a:t>	</a:t>
            </a:r>
            <a:r>
              <a:rPr lang="en-US" sz="800" err="1">
                <a:solidFill>
                  <a:srgbClr val="592B8A"/>
                </a:solidFill>
                <a:latin typeface="+mj-lt"/>
              </a:rPr>
              <a:t>Add’l</a:t>
            </a:r>
            <a:r>
              <a:rPr lang="en-US" sz="800">
                <a:solidFill>
                  <a:srgbClr val="592B8A"/>
                </a:solidFill>
                <a:latin typeface="+mj-lt"/>
              </a:rPr>
              <a:t> Voting Rep: Zachary </a:t>
            </a:r>
            <a:r>
              <a:rPr lang="en-US" sz="800" err="1">
                <a:solidFill>
                  <a:srgbClr val="592B8A"/>
                </a:solidFill>
                <a:latin typeface="+mj-lt"/>
              </a:rPr>
              <a:t>Mallin</a:t>
            </a:r>
            <a:r>
              <a:rPr lang="en-US" sz="800">
                <a:solidFill>
                  <a:srgbClr val="592B8A"/>
                </a:solidFill>
                <a:latin typeface="+mj-lt"/>
              </a:rPr>
              <a:t> (</a:t>
            </a:r>
            <a:r>
              <a:rPr lang="en-US" sz="800" err="1">
                <a:solidFill>
                  <a:srgbClr val="592B8A"/>
                </a:solidFill>
                <a:latin typeface="+mj-lt"/>
              </a:rPr>
              <a:t>Mallin</a:t>
            </a:r>
            <a:r>
              <a:rPr lang="en-US" sz="800">
                <a:solidFill>
                  <a:srgbClr val="592B8A"/>
                </a:solidFill>
                <a:latin typeface="+mj-lt"/>
              </a:rPr>
              <a:t> Companies)</a:t>
            </a:r>
          </a:p>
          <a:p>
            <a:pPr marL="115888">
              <a:tabLst>
                <a:tab pos="1033463" algn="l"/>
                <a:tab pos="1143000" algn="l"/>
              </a:tabLst>
            </a:pPr>
            <a:r>
              <a:rPr lang="en-US" sz="800">
                <a:solidFill>
                  <a:srgbClr val="592B8A"/>
                </a:solidFill>
                <a:latin typeface="+mj-lt"/>
              </a:rPr>
              <a:t>New England: 	Eds Harding </a:t>
            </a:r>
            <a:r>
              <a:rPr lang="en-US" sz="600">
                <a:solidFill>
                  <a:srgbClr val="592B8A"/>
                </a:solidFill>
                <a:latin typeface="+mj-lt"/>
              </a:rPr>
              <a:t>(Harding Metals Inc)</a:t>
            </a:r>
          </a:p>
          <a:p>
            <a:pPr marL="115888">
              <a:tabLst>
                <a:tab pos="1033463" algn="l"/>
                <a:tab pos="1143000" algn="l"/>
              </a:tabLst>
            </a:pPr>
            <a:r>
              <a:rPr lang="en-US" sz="800">
                <a:solidFill>
                  <a:srgbClr val="592B8A"/>
                </a:solidFill>
                <a:latin typeface="+mj-lt"/>
              </a:rPr>
              <a:t>New York: 	Pat </a:t>
            </a:r>
            <a:r>
              <a:rPr lang="en-US" sz="800" err="1">
                <a:solidFill>
                  <a:srgbClr val="592B8A"/>
                </a:solidFill>
                <a:latin typeface="+mj-lt"/>
              </a:rPr>
              <a:t>Capasso</a:t>
            </a:r>
            <a:r>
              <a:rPr lang="en-US" sz="800">
                <a:solidFill>
                  <a:srgbClr val="592B8A"/>
                </a:solidFill>
                <a:latin typeface="+mj-lt"/>
              </a:rPr>
              <a:t> </a:t>
            </a:r>
            <a:r>
              <a:rPr lang="en-US" sz="600">
                <a:solidFill>
                  <a:srgbClr val="592B8A"/>
                </a:solidFill>
                <a:latin typeface="+mj-lt"/>
              </a:rPr>
              <a:t>(</a:t>
            </a:r>
            <a:r>
              <a:rPr lang="en-US" sz="600" err="1">
                <a:solidFill>
                  <a:srgbClr val="592B8A"/>
                </a:solidFill>
                <a:latin typeface="+mj-lt"/>
              </a:rPr>
              <a:t>Pascap</a:t>
            </a:r>
            <a:r>
              <a:rPr lang="en-US" sz="600">
                <a:solidFill>
                  <a:srgbClr val="592B8A"/>
                </a:solidFill>
                <a:latin typeface="+mj-lt"/>
              </a:rPr>
              <a:t> Co Inc)</a:t>
            </a:r>
          </a:p>
          <a:p>
            <a:pPr marL="115888">
              <a:tabLst>
                <a:tab pos="1033463" algn="l"/>
                <a:tab pos="1143000" algn="l"/>
              </a:tabLst>
            </a:pPr>
            <a:r>
              <a:rPr lang="en-US" sz="800">
                <a:solidFill>
                  <a:srgbClr val="592B8A"/>
                </a:solidFill>
                <a:latin typeface="+mj-lt"/>
              </a:rPr>
              <a:t>N. Ohio:	Eric Phillips </a:t>
            </a:r>
            <a:r>
              <a:rPr lang="en-US" sz="600">
                <a:solidFill>
                  <a:srgbClr val="592B8A"/>
                </a:solidFill>
                <a:latin typeface="+mj-lt"/>
              </a:rPr>
              <a:t>(</a:t>
            </a:r>
            <a:r>
              <a:rPr lang="en-US" sz="600" err="1">
                <a:solidFill>
                  <a:srgbClr val="592B8A"/>
                </a:solidFill>
                <a:latin typeface="+mj-lt"/>
              </a:rPr>
              <a:t>Kripke</a:t>
            </a:r>
            <a:r>
              <a:rPr lang="en-US" sz="600">
                <a:solidFill>
                  <a:srgbClr val="592B8A"/>
                </a:solidFill>
                <a:latin typeface="+mj-lt"/>
              </a:rPr>
              <a:t> Enterprises Inc.)</a:t>
            </a:r>
          </a:p>
          <a:p>
            <a:pPr marL="115888">
              <a:tabLst>
                <a:tab pos="1033463" algn="l"/>
                <a:tab pos="1143000" algn="l"/>
              </a:tabLst>
            </a:pPr>
            <a:r>
              <a:rPr lang="en-US" sz="800">
                <a:solidFill>
                  <a:srgbClr val="592B8A"/>
                </a:solidFill>
                <a:latin typeface="+mj-lt"/>
              </a:rPr>
              <a:t>Pacific NW: 	Elected Voting Rep: Jacqueline Lotzkar </a:t>
            </a:r>
            <a:r>
              <a:rPr lang="en-US" sz="600">
                <a:solidFill>
                  <a:srgbClr val="592B8A"/>
                </a:solidFill>
                <a:latin typeface="+mj-lt"/>
              </a:rPr>
              <a:t>(Pacific Metals</a:t>
            </a:r>
          </a:p>
          <a:p>
            <a:pPr marL="115888">
              <a:tabLst>
                <a:tab pos="1033463" algn="l"/>
                <a:tab pos="1143000" algn="l"/>
              </a:tabLst>
            </a:pPr>
            <a:r>
              <a:rPr lang="en-US" sz="600">
                <a:solidFill>
                  <a:srgbClr val="592B8A"/>
                </a:solidFill>
                <a:latin typeface="+mj-lt"/>
              </a:rPr>
              <a:t>	 Recycling International)</a:t>
            </a:r>
            <a:endParaRPr lang="en-US" sz="800">
              <a:solidFill>
                <a:srgbClr val="592B8A"/>
              </a:solidFill>
              <a:latin typeface="+mj-lt"/>
            </a:endParaRPr>
          </a:p>
          <a:p>
            <a:pPr marL="115888">
              <a:tabLst>
                <a:tab pos="1033463" algn="l"/>
                <a:tab pos="1143000" algn="l"/>
              </a:tabLst>
            </a:pPr>
            <a:r>
              <a:rPr lang="en-US" sz="800">
                <a:solidFill>
                  <a:srgbClr val="592B8A"/>
                </a:solidFill>
                <a:latin typeface="+mj-lt"/>
              </a:rPr>
              <a:t>PSI: 	Tamara Mayberry </a:t>
            </a:r>
            <a:r>
              <a:rPr lang="en-US" sz="600">
                <a:solidFill>
                  <a:srgbClr val="592B8A"/>
                </a:solidFill>
                <a:latin typeface="+mj-lt"/>
              </a:rPr>
              <a:t>(Pioneer Industries International)</a:t>
            </a:r>
            <a:endParaRPr lang="en-US" sz="700">
              <a:solidFill>
                <a:srgbClr val="592B8A"/>
              </a:solidFill>
              <a:latin typeface="+mj-lt"/>
            </a:endParaRPr>
          </a:p>
          <a:p>
            <a:pPr marL="115888">
              <a:tabLst>
                <a:tab pos="1033463" algn="l"/>
                <a:tab pos="1143000" algn="l"/>
              </a:tabLst>
            </a:pPr>
            <a:r>
              <a:rPr lang="en-US" sz="800">
                <a:solidFill>
                  <a:srgbClr val="592B8A"/>
                </a:solidFill>
                <a:latin typeface="+mj-lt"/>
              </a:rPr>
              <a:t>Pittsburgh: 	Jay </a:t>
            </a:r>
            <a:r>
              <a:rPr lang="en-US" sz="800" err="1">
                <a:solidFill>
                  <a:srgbClr val="592B8A"/>
                </a:solidFill>
                <a:latin typeface="+mj-lt"/>
              </a:rPr>
              <a:t>Lenick</a:t>
            </a:r>
            <a:r>
              <a:rPr lang="en-US" sz="800">
                <a:solidFill>
                  <a:srgbClr val="592B8A"/>
                </a:solidFill>
                <a:latin typeface="+mj-lt"/>
              </a:rPr>
              <a:t> </a:t>
            </a:r>
            <a:r>
              <a:rPr lang="en-US" sz="600">
                <a:solidFill>
                  <a:srgbClr val="592B8A"/>
                </a:solidFill>
                <a:latin typeface="+mj-lt"/>
              </a:rPr>
              <a:t>(The </a:t>
            </a:r>
            <a:r>
              <a:rPr lang="en-US" sz="600" err="1">
                <a:solidFill>
                  <a:srgbClr val="592B8A"/>
                </a:solidFill>
                <a:latin typeface="+mj-lt"/>
              </a:rPr>
              <a:t>Lenick</a:t>
            </a:r>
            <a:r>
              <a:rPr lang="en-US" sz="600">
                <a:solidFill>
                  <a:srgbClr val="592B8A"/>
                </a:solidFill>
                <a:latin typeface="+mj-lt"/>
              </a:rPr>
              <a:t> Co)</a:t>
            </a:r>
          </a:p>
          <a:p>
            <a:pPr marL="115888">
              <a:tabLst>
                <a:tab pos="1033463" algn="l"/>
                <a:tab pos="1143000" algn="l"/>
              </a:tabLst>
            </a:pPr>
            <a:r>
              <a:rPr lang="en-US" sz="800">
                <a:solidFill>
                  <a:srgbClr val="592B8A"/>
                </a:solidFill>
                <a:latin typeface="+mj-lt"/>
              </a:rPr>
              <a:t>Rocky Mountain: 	Sarah </a:t>
            </a:r>
            <a:r>
              <a:rPr lang="en-US" sz="800" err="1">
                <a:solidFill>
                  <a:srgbClr val="592B8A"/>
                </a:solidFill>
                <a:latin typeface="+mj-lt"/>
              </a:rPr>
              <a:t>Willcutts</a:t>
            </a:r>
            <a:r>
              <a:rPr lang="en-US" sz="800">
                <a:solidFill>
                  <a:srgbClr val="592B8A"/>
                </a:solidFill>
                <a:latin typeface="+mj-lt"/>
              </a:rPr>
              <a:t> </a:t>
            </a:r>
            <a:r>
              <a:rPr lang="en-US" sz="600">
                <a:solidFill>
                  <a:srgbClr val="592B8A"/>
                </a:solidFill>
                <a:latin typeface="+mj-lt"/>
              </a:rPr>
              <a:t>(Andersen’s Sales &amp; Salvage Inc)</a:t>
            </a:r>
          </a:p>
          <a:p>
            <a:pPr marL="115888">
              <a:tabLst>
                <a:tab pos="914400" algn="l"/>
                <a:tab pos="1033463" algn="l"/>
              </a:tabLst>
            </a:pPr>
            <a:endParaRPr lang="en-US" sz="800" u="sng">
              <a:solidFill>
                <a:srgbClr val="592B8A"/>
              </a:solidFill>
              <a:latin typeface="+mj-lt"/>
            </a:endParaRPr>
          </a:p>
          <a:p>
            <a:pPr marL="115888">
              <a:tabLst>
                <a:tab pos="1033463" algn="l"/>
                <a:tab pos="1143000" algn="l"/>
              </a:tabLst>
            </a:pPr>
            <a:endParaRPr lang="en-US" sz="900">
              <a:solidFill>
                <a:srgbClr val="592B8A"/>
              </a:solidFill>
              <a:latin typeface="+mj-lt"/>
            </a:endParaRPr>
          </a:p>
          <a:p>
            <a:pPr marL="115888">
              <a:tabLst>
                <a:tab pos="1030288" algn="l"/>
              </a:tabLst>
            </a:pPr>
            <a:r>
              <a:rPr lang="en-US" sz="800">
                <a:solidFill>
                  <a:srgbClr val="592B8A"/>
                </a:solidFill>
                <a:latin typeface="+mj-lt"/>
              </a:rPr>
              <a:t>*President, unless otherwise noted</a:t>
            </a:r>
          </a:p>
        </p:txBody>
      </p:sp>
      <p:sp>
        <p:nvSpPr>
          <p:cNvPr id="7" name="Text Box 7">
            <a:extLst>
              <a:ext uri="{FF2B5EF4-FFF2-40B4-BE49-F238E27FC236}">
                <a16:creationId xmlns:a16="http://schemas.microsoft.com/office/drawing/2014/main" id="{8027D5F3-A1A3-4BA0-B34E-DF2EBE3A35C5}"/>
              </a:ext>
            </a:extLst>
          </p:cNvPr>
          <p:cNvSpPr txBox="1">
            <a:spLocks noChangeArrowheads="1"/>
          </p:cNvSpPr>
          <p:nvPr/>
        </p:nvSpPr>
        <p:spPr bwMode="auto">
          <a:xfrm>
            <a:off x="4615959" y="2251351"/>
            <a:ext cx="2106414" cy="1815882"/>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dirty="0">
                <a:solidFill>
                  <a:srgbClr val="592B8A"/>
                </a:solidFill>
                <a:latin typeface="+mj-lt"/>
              </a:rPr>
              <a:t>Directors-at-Large (7)</a:t>
            </a:r>
          </a:p>
          <a:p>
            <a:pPr algn="ctr"/>
            <a:endParaRPr lang="en-US" sz="800" dirty="0">
              <a:solidFill>
                <a:srgbClr val="592B8A"/>
              </a:solidFill>
              <a:latin typeface="+mj-lt"/>
            </a:endParaRPr>
          </a:p>
          <a:p>
            <a:pPr marL="182880"/>
            <a:r>
              <a:rPr lang="en-US" sz="800" u="sng" dirty="0">
                <a:solidFill>
                  <a:srgbClr val="592B8A"/>
                </a:solidFill>
                <a:latin typeface="+mj-lt"/>
              </a:rPr>
              <a:t>2023-2025</a:t>
            </a:r>
            <a:endParaRPr lang="en-US" sz="800" u="sng" dirty="0">
              <a:solidFill>
                <a:srgbClr val="592B8A"/>
              </a:solidFill>
              <a:latin typeface="+mj-lt"/>
              <a:ea typeface="Verdana"/>
            </a:endParaRPr>
          </a:p>
          <a:p>
            <a:pPr marL="182880"/>
            <a:r>
              <a:rPr lang="en-US" sz="800" dirty="0">
                <a:solidFill>
                  <a:srgbClr val="592B8A"/>
                </a:solidFill>
                <a:latin typeface="+mj-lt"/>
              </a:rPr>
              <a:t>Andrew Lincoln </a:t>
            </a:r>
            <a:r>
              <a:rPr lang="en-US" sz="600" dirty="0">
                <a:solidFill>
                  <a:srgbClr val="592B8A"/>
                </a:solidFill>
                <a:latin typeface="+mj-lt"/>
              </a:rPr>
              <a:t>(Lincoln Recycling)</a:t>
            </a:r>
            <a:endParaRPr lang="en-US" sz="600" dirty="0">
              <a:solidFill>
                <a:srgbClr val="592B8A"/>
              </a:solidFill>
              <a:latin typeface="+mj-lt"/>
              <a:ea typeface="Verdana"/>
            </a:endParaRPr>
          </a:p>
          <a:p>
            <a:pPr marL="182880"/>
            <a:r>
              <a:rPr lang="en-US" sz="800" dirty="0">
                <a:solidFill>
                  <a:srgbClr val="592B8A"/>
                </a:solidFill>
                <a:latin typeface="+mj-lt"/>
              </a:rPr>
              <a:t>Nidhi </a:t>
            </a:r>
            <a:r>
              <a:rPr lang="en-US" sz="800" dirty="0" err="1">
                <a:solidFill>
                  <a:srgbClr val="592B8A"/>
                </a:solidFill>
                <a:latin typeface="+mj-lt"/>
              </a:rPr>
              <a:t>Turakhia</a:t>
            </a:r>
            <a:r>
              <a:rPr lang="en-US" sz="800" dirty="0">
                <a:solidFill>
                  <a:srgbClr val="592B8A"/>
                </a:solidFill>
                <a:latin typeface="+mj-lt"/>
              </a:rPr>
              <a:t> </a:t>
            </a:r>
            <a:r>
              <a:rPr lang="en-US" sz="600" dirty="0">
                <a:solidFill>
                  <a:srgbClr val="592B8A"/>
                </a:solidFill>
                <a:latin typeface="+mj-lt"/>
              </a:rPr>
              <a:t>(Allied Alloys)</a:t>
            </a:r>
            <a:endParaRPr lang="en-US" sz="800" dirty="0">
              <a:solidFill>
                <a:srgbClr val="592B8A"/>
              </a:solidFill>
              <a:latin typeface="+mj-lt"/>
            </a:endParaRPr>
          </a:p>
          <a:p>
            <a:pPr marL="182880"/>
            <a:r>
              <a:rPr lang="en-US" sz="800" dirty="0">
                <a:solidFill>
                  <a:srgbClr val="592B8A"/>
                </a:solidFill>
                <a:latin typeface="+mj-lt"/>
              </a:rPr>
              <a:t>Scott Miller </a:t>
            </a:r>
            <a:r>
              <a:rPr lang="en-US" sz="600" dirty="0">
                <a:solidFill>
                  <a:srgbClr val="592B8A"/>
                </a:solidFill>
                <a:latin typeface="+mj-lt"/>
              </a:rPr>
              <a:t>(Sims)</a:t>
            </a:r>
          </a:p>
          <a:p>
            <a:pPr marL="182880"/>
            <a:endParaRPr lang="en-US" sz="800" dirty="0">
              <a:solidFill>
                <a:srgbClr val="592B8A"/>
              </a:solidFill>
              <a:latin typeface="+mj-lt"/>
            </a:endParaRPr>
          </a:p>
          <a:p>
            <a:pPr marL="182880"/>
            <a:r>
              <a:rPr lang="en-US" sz="900" u="sng" dirty="0">
                <a:solidFill>
                  <a:srgbClr val="592B8A"/>
                </a:solidFill>
                <a:latin typeface="+mj-lt"/>
              </a:rPr>
              <a:t>2024 – 2026 </a:t>
            </a:r>
            <a:endParaRPr lang="en-US" sz="900" u="sng" dirty="0">
              <a:solidFill>
                <a:srgbClr val="592B8A"/>
              </a:solidFill>
              <a:latin typeface="+mj-lt"/>
              <a:ea typeface="Verdana"/>
            </a:endParaRPr>
          </a:p>
          <a:p>
            <a:pPr marL="182880"/>
            <a:r>
              <a:rPr lang="en-US" sz="900" dirty="0">
                <a:solidFill>
                  <a:srgbClr val="592B8A"/>
                </a:solidFill>
                <a:latin typeface="+mj-lt"/>
                <a:cs typeface="Calibri"/>
              </a:rPr>
              <a:t>Chip Koplin </a:t>
            </a:r>
            <a:r>
              <a:rPr lang="en-US" sz="600" i="1" dirty="0">
                <a:solidFill>
                  <a:srgbClr val="592B8A"/>
                </a:solidFill>
                <a:latin typeface="+mj-lt"/>
                <a:cs typeface="Calibri"/>
              </a:rPr>
              <a:t>(SA Recycling)</a:t>
            </a:r>
            <a:endParaRPr lang="en-US" sz="600" i="1" dirty="0">
              <a:solidFill>
                <a:srgbClr val="592B8A"/>
              </a:solidFill>
              <a:latin typeface="+mj-lt"/>
              <a:ea typeface="Verdana"/>
              <a:cs typeface="Calibri"/>
            </a:endParaRPr>
          </a:p>
          <a:p>
            <a:pPr marL="182880"/>
            <a:r>
              <a:rPr lang="en-US" sz="900" dirty="0">
                <a:solidFill>
                  <a:srgbClr val="592B8A"/>
                </a:solidFill>
                <a:latin typeface="+mj-lt"/>
                <a:cs typeface="Calibri"/>
              </a:rPr>
              <a:t>Sandy Pierce </a:t>
            </a:r>
            <a:r>
              <a:rPr lang="en-US" sz="600" i="1" dirty="0">
                <a:solidFill>
                  <a:srgbClr val="592B8A"/>
                </a:solidFill>
                <a:latin typeface="+mj-lt"/>
                <a:cs typeface="Calibri"/>
              </a:rPr>
              <a:t>(BASF Corporation)</a:t>
            </a:r>
            <a:endParaRPr lang="en-US" sz="900" i="1" dirty="0">
              <a:solidFill>
                <a:srgbClr val="592B8A"/>
              </a:solidFill>
              <a:latin typeface="+mj-lt"/>
              <a:cs typeface="Calibri"/>
            </a:endParaRPr>
          </a:p>
          <a:p>
            <a:pPr marL="182880"/>
            <a:r>
              <a:rPr lang="en-US" sz="900" dirty="0">
                <a:solidFill>
                  <a:srgbClr val="592B8A"/>
                </a:solidFill>
                <a:latin typeface="+mj-lt"/>
                <a:cs typeface="Calibri"/>
              </a:rPr>
              <a:t>Aaron Plitt </a:t>
            </a:r>
            <a:r>
              <a:rPr lang="en-US" sz="600" i="1" dirty="0">
                <a:solidFill>
                  <a:srgbClr val="592B8A"/>
                </a:solidFill>
                <a:latin typeface="+mj-lt"/>
                <a:cs typeface="Calibri"/>
              </a:rPr>
              <a:t>(AMG Resources Group)</a:t>
            </a:r>
            <a:endParaRPr lang="en-US" sz="600" i="1" dirty="0">
              <a:solidFill>
                <a:srgbClr val="592B8A"/>
              </a:solidFill>
              <a:latin typeface="+mj-lt"/>
              <a:ea typeface="Verdana"/>
              <a:cs typeface="Calibri"/>
            </a:endParaRPr>
          </a:p>
          <a:p>
            <a:pPr marL="182880"/>
            <a:r>
              <a:rPr lang="en-US" sz="900" dirty="0">
                <a:solidFill>
                  <a:srgbClr val="592B8A"/>
                </a:solidFill>
                <a:latin typeface="+mj-lt"/>
                <a:cs typeface="Calibri"/>
              </a:rPr>
              <a:t>Andy Wahl </a:t>
            </a:r>
            <a:r>
              <a:rPr lang="en-US" sz="600" i="1" dirty="0">
                <a:solidFill>
                  <a:srgbClr val="592B8A"/>
                </a:solidFill>
                <a:latin typeface="+mj-lt"/>
                <a:cs typeface="Calibri"/>
              </a:rPr>
              <a:t>(Stratton Metals LLC)</a:t>
            </a:r>
            <a:endParaRPr lang="en-US" sz="700" i="1" dirty="0">
              <a:solidFill>
                <a:srgbClr val="592B8A"/>
              </a:solidFill>
              <a:latin typeface="+mj-lt"/>
            </a:endParaRPr>
          </a:p>
          <a:p>
            <a:endParaRPr lang="en-US" sz="800" dirty="0">
              <a:solidFill>
                <a:srgbClr val="592B8A"/>
              </a:solidFill>
              <a:latin typeface="+mj-lt"/>
            </a:endParaRPr>
          </a:p>
        </p:txBody>
      </p:sp>
      <p:sp>
        <p:nvSpPr>
          <p:cNvPr id="8" name="Line 8">
            <a:extLst>
              <a:ext uri="{FF2B5EF4-FFF2-40B4-BE49-F238E27FC236}">
                <a16:creationId xmlns:a16="http://schemas.microsoft.com/office/drawing/2014/main" id="{270A3258-419C-C3F6-C7B1-45E778713952}"/>
              </a:ext>
            </a:extLst>
          </p:cNvPr>
          <p:cNvSpPr>
            <a:spLocks noChangeShapeType="1"/>
          </p:cNvSpPr>
          <p:nvPr/>
        </p:nvSpPr>
        <p:spPr bwMode="auto">
          <a:xfrm>
            <a:off x="1149445" y="2035104"/>
            <a:ext cx="9406475" cy="30204"/>
          </a:xfrm>
          <a:prstGeom prst="line">
            <a:avLst/>
          </a:prstGeom>
          <a:noFill/>
          <a:ln w="19050">
            <a:solidFill>
              <a:srgbClr val="592B8A"/>
            </a:solidFill>
            <a:round/>
            <a:headEnd/>
            <a:tailEnd/>
          </a:ln>
        </p:spPr>
        <p:txBody>
          <a:bodyPr wrap="none" anchor="ctr"/>
          <a:lstStyle/>
          <a:p>
            <a:endParaRPr lang="en-US" sz="1600">
              <a:latin typeface="+mj-lt"/>
            </a:endParaRPr>
          </a:p>
        </p:txBody>
      </p:sp>
      <p:sp>
        <p:nvSpPr>
          <p:cNvPr id="9" name="Text Box 11">
            <a:extLst>
              <a:ext uri="{FF2B5EF4-FFF2-40B4-BE49-F238E27FC236}">
                <a16:creationId xmlns:a16="http://schemas.microsoft.com/office/drawing/2014/main" id="{05B3FE4B-B60E-3D72-5C9E-1963CD0B19E4}"/>
              </a:ext>
            </a:extLst>
          </p:cNvPr>
          <p:cNvSpPr txBox="1">
            <a:spLocks noChangeArrowheads="1"/>
          </p:cNvSpPr>
          <p:nvPr/>
        </p:nvSpPr>
        <p:spPr bwMode="auto">
          <a:xfrm>
            <a:off x="2151014" y="2242289"/>
            <a:ext cx="2651673" cy="4201150"/>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a:solidFill>
                  <a:srgbClr val="592B8A"/>
                </a:solidFill>
                <a:latin typeface="+mj-lt"/>
                <a:ea typeface="Calibri"/>
                <a:cs typeface="Calibri"/>
              </a:rPr>
              <a:t>Division Directors (18)</a:t>
            </a:r>
          </a:p>
          <a:p>
            <a:pPr marL="274320"/>
            <a:endParaRPr lang="en-US" sz="800" u="sng">
              <a:solidFill>
                <a:srgbClr val="592B8A"/>
              </a:solidFill>
              <a:latin typeface="+mj-lt"/>
            </a:endParaRPr>
          </a:p>
          <a:p>
            <a:pPr marL="274320"/>
            <a:r>
              <a:rPr lang="en-US" sz="800" u="sng">
                <a:solidFill>
                  <a:srgbClr val="592B8A"/>
                </a:solidFill>
                <a:latin typeface="+mj-lt"/>
                <a:ea typeface="Calibri"/>
                <a:cs typeface="Calibri"/>
              </a:rPr>
              <a:t>Electronics Division</a:t>
            </a:r>
          </a:p>
          <a:p>
            <a:pPr marL="274320"/>
            <a:r>
              <a:rPr lang="en-US" sz="800">
                <a:solidFill>
                  <a:srgbClr val="592B8A"/>
                </a:solidFill>
                <a:latin typeface="+mj-lt"/>
                <a:ea typeface="Calibri"/>
                <a:cs typeface="Calibri"/>
              </a:rPr>
              <a:t>Amanda Tischer Buros </a:t>
            </a:r>
            <a:r>
              <a:rPr lang="en-US" sz="600">
                <a:solidFill>
                  <a:srgbClr val="592B8A"/>
                </a:solidFill>
                <a:latin typeface="+mj-lt"/>
                <a:ea typeface="Calibri"/>
                <a:cs typeface="Calibri"/>
              </a:rPr>
              <a:t>(Dynamic Lifecycle Innovations) </a:t>
            </a:r>
          </a:p>
          <a:p>
            <a:pPr marL="274320"/>
            <a:r>
              <a:rPr lang="en-US" sz="800">
                <a:solidFill>
                  <a:srgbClr val="592B8A"/>
                </a:solidFill>
                <a:latin typeface="+mj-lt"/>
                <a:ea typeface="Calibri"/>
                <a:cs typeface="Calibri"/>
              </a:rPr>
              <a:t>Adam Shine </a:t>
            </a:r>
            <a:r>
              <a:rPr lang="en-US" sz="600">
                <a:solidFill>
                  <a:srgbClr val="592B8A"/>
                </a:solidFill>
                <a:latin typeface="+mj-lt"/>
                <a:ea typeface="Calibri"/>
                <a:cs typeface="Calibri"/>
              </a:rPr>
              <a:t>(</a:t>
            </a:r>
            <a:r>
              <a:rPr lang="en-US" sz="600" err="1">
                <a:solidFill>
                  <a:srgbClr val="592B8A"/>
                </a:solidFill>
                <a:latin typeface="+mj-lt"/>
                <a:ea typeface="Calibri"/>
                <a:cs typeface="Calibri"/>
              </a:rPr>
              <a:t>Sunnking</a:t>
            </a:r>
            <a:r>
              <a:rPr lang="en-US" sz="600">
                <a:solidFill>
                  <a:srgbClr val="592B8A"/>
                </a:solidFill>
                <a:latin typeface="+mj-lt"/>
                <a:ea typeface="Calibri"/>
                <a:cs typeface="Calibri"/>
              </a:rPr>
              <a:t> Inc)</a:t>
            </a:r>
          </a:p>
          <a:p>
            <a:pPr marL="274320"/>
            <a:r>
              <a:rPr lang="en-US" sz="800">
                <a:solidFill>
                  <a:srgbClr val="592B8A"/>
                </a:solidFill>
                <a:latin typeface="+mj-lt"/>
                <a:ea typeface="Calibri"/>
                <a:cs typeface="Calibri"/>
              </a:rPr>
              <a:t>Markus McDonell </a:t>
            </a:r>
            <a:r>
              <a:rPr lang="en-US" sz="600">
                <a:solidFill>
                  <a:srgbClr val="592B8A"/>
                </a:solidFill>
                <a:latin typeface="+mj-lt"/>
                <a:ea typeface="Calibri"/>
                <a:cs typeface="Calibri"/>
              </a:rPr>
              <a:t>(Sadoff)</a:t>
            </a:r>
          </a:p>
          <a:p>
            <a:pPr marL="274320" algn="ctr"/>
            <a:endParaRPr lang="en-US" sz="800" u="sng">
              <a:solidFill>
                <a:srgbClr val="592B8A"/>
              </a:solidFill>
              <a:latin typeface="+mj-lt"/>
            </a:endParaRPr>
          </a:p>
          <a:p>
            <a:pPr marL="274320"/>
            <a:r>
              <a:rPr lang="en-US" sz="800" u="sng">
                <a:solidFill>
                  <a:srgbClr val="592B8A"/>
                </a:solidFill>
                <a:latin typeface="+mj-lt"/>
                <a:ea typeface="Calibri"/>
                <a:cs typeface="Calibri"/>
              </a:rPr>
              <a:t>Ferrous Division: </a:t>
            </a:r>
          </a:p>
          <a:p>
            <a:pPr marL="274320"/>
            <a:r>
              <a:rPr lang="en-US" sz="800">
                <a:solidFill>
                  <a:srgbClr val="592B8A"/>
                </a:solidFill>
                <a:latin typeface="+mj-lt"/>
                <a:ea typeface="Calibri"/>
                <a:cs typeface="Calibri"/>
              </a:rPr>
              <a:t>John Bianculli </a:t>
            </a:r>
            <a:r>
              <a:rPr lang="en-US" sz="600">
                <a:solidFill>
                  <a:srgbClr val="592B8A"/>
                </a:solidFill>
                <a:latin typeface="+mj-lt"/>
                <a:ea typeface="Calibri"/>
                <a:cs typeface="Calibri"/>
              </a:rPr>
              <a:t>(Trademark Metals Recycling LLC)</a:t>
            </a:r>
            <a:endParaRPr lang="en-US" sz="800">
              <a:solidFill>
                <a:srgbClr val="592B8A"/>
              </a:solidFill>
              <a:latin typeface="+mj-lt"/>
              <a:ea typeface="Calibri"/>
              <a:cs typeface="Calibri"/>
            </a:endParaRPr>
          </a:p>
          <a:p>
            <a:pPr marL="274320"/>
            <a:r>
              <a:rPr lang="en-US" sz="800">
                <a:solidFill>
                  <a:srgbClr val="592B8A"/>
                </a:solidFill>
                <a:latin typeface="+mj-lt"/>
                <a:ea typeface="Calibri"/>
                <a:cs typeface="Calibri"/>
              </a:rPr>
              <a:t>Christine Gneiding </a:t>
            </a:r>
            <a:r>
              <a:rPr lang="en-US" sz="600">
                <a:solidFill>
                  <a:srgbClr val="592B8A"/>
                </a:solidFill>
                <a:latin typeface="+mj-lt"/>
                <a:ea typeface="Calibri"/>
                <a:cs typeface="Calibri"/>
              </a:rPr>
              <a:t>(Intra American Metals)</a:t>
            </a:r>
            <a:endParaRPr lang="en-US" sz="800">
              <a:solidFill>
                <a:srgbClr val="592B8A"/>
              </a:solidFill>
              <a:latin typeface="+mj-lt"/>
              <a:ea typeface="Calibri"/>
              <a:cs typeface="Calibri"/>
            </a:endParaRPr>
          </a:p>
          <a:p>
            <a:pPr marL="274320"/>
            <a:r>
              <a:rPr lang="en-US" sz="800">
                <a:solidFill>
                  <a:srgbClr val="592B8A"/>
                </a:solidFill>
                <a:latin typeface="+mj-lt"/>
                <a:ea typeface="Calibri"/>
                <a:cs typeface="Calibri"/>
              </a:rPr>
              <a:t>Adam Dumes </a:t>
            </a:r>
            <a:r>
              <a:rPr lang="en-US" sz="600">
                <a:solidFill>
                  <a:srgbClr val="592B8A"/>
                </a:solidFill>
                <a:latin typeface="+mj-lt"/>
                <a:ea typeface="Calibri"/>
                <a:cs typeface="Calibri"/>
              </a:rPr>
              <a:t>(Cohen Recycling)</a:t>
            </a:r>
          </a:p>
          <a:p>
            <a:pPr marL="274320" algn="ctr"/>
            <a:endParaRPr lang="en-US" sz="800" u="sng">
              <a:solidFill>
                <a:srgbClr val="592B8A"/>
              </a:solidFill>
              <a:latin typeface="+mj-lt"/>
            </a:endParaRPr>
          </a:p>
          <a:p>
            <a:pPr marL="274320"/>
            <a:r>
              <a:rPr lang="en-US" sz="800" u="sng">
                <a:solidFill>
                  <a:srgbClr val="592B8A"/>
                </a:solidFill>
                <a:latin typeface="+mj-lt"/>
                <a:ea typeface="Calibri"/>
                <a:cs typeface="Calibri"/>
              </a:rPr>
              <a:t>Nonferrous Division</a:t>
            </a:r>
          </a:p>
          <a:p>
            <a:pPr marL="274320"/>
            <a:r>
              <a:rPr lang="en-US" sz="800">
                <a:solidFill>
                  <a:srgbClr val="592B8A"/>
                </a:solidFill>
                <a:latin typeface="+mj-lt"/>
                <a:ea typeface="Calibri"/>
                <a:cs typeface="Calibri"/>
              </a:rPr>
              <a:t>David Bestwick </a:t>
            </a:r>
            <a:r>
              <a:rPr lang="en-US" sz="600">
                <a:solidFill>
                  <a:srgbClr val="592B8A"/>
                </a:solidFill>
                <a:latin typeface="+mj-lt"/>
                <a:ea typeface="Calibri"/>
                <a:cs typeface="Calibri"/>
              </a:rPr>
              <a:t>(Dominion Nickel Alloys)</a:t>
            </a:r>
          </a:p>
          <a:p>
            <a:pPr marL="274320"/>
            <a:r>
              <a:rPr lang="en-US" sz="800">
                <a:solidFill>
                  <a:srgbClr val="592B8A"/>
                </a:solidFill>
                <a:latin typeface="+mj-lt"/>
                <a:ea typeface="Calibri"/>
                <a:cs typeface="Calibri"/>
              </a:rPr>
              <a:t>Stephen Moss </a:t>
            </a:r>
            <a:r>
              <a:rPr lang="en-US" sz="600">
                <a:solidFill>
                  <a:srgbClr val="592B8A"/>
                </a:solidFill>
                <a:latin typeface="+mj-lt"/>
                <a:ea typeface="Calibri"/>
                <a:cs typeface="Calibri"/>
              </a:rPr>
              <a:t>(Stanton A Moss Inc)</a:t>
            </a:r>
          </a:p>
          <a:p>
            <a:pPr marL="274320"/>
            <a:r>
              <a:rPr lang="en-US" sz="800">
                <a:solidFill>
                  <a:srgbClr val="592B8A"/>
                </a:solidFill>
                <a:latin typeface="+mj-lt"/>
                <a:ea typeface="Calibri"/>
                <a:cs typeface="Calibri"/>
              </a:rPr>
              <a:t>Mary </a:t>
            </a:r>
            <a:r>
              <a:rPr lang="en-US" sz="800" err="1">
                <a:solidFill>
                  <a:srgbClr val="592B8A"/>
                </a:solidFill>
                <a:latin typeface="+mj-lt"/>
                <a:ea typeface="Calibri"/>
                <a:cs typeface="Calibri"/>
              </a:rPr>
              <a:t>Hlepas</a:t>
            </a:r>
            <a:r>
              <a:rPr lang="en-US" sz="800">
                <a:solidFill>
                  <a:srgbClr val="592B8A"/>
                </a:solidFill>
                <a:latin typeface="+mj-lt"/>
                <a:ea typeface="Calibri"/>
                <a:cs typeface="Calibri"/>
              </a:rPr>
              <a:t> </a:t>
            </a:r>
            <a:r>
              <a:rPr lang="en-US" sz="600">
                <a:solidFill>
                  <a:srgbClr val="592B8A"/>
                </a:solidFill>
                <a:latin typeface="+mj-lt"/>
                <a:ea typeface="Calibri"/>
                <a:cs typeface="Calibri"/>
              </a:rPr>
              <a:t>(Imperial Aluminum-Minerva)</a:t>
            </a:r>
          </a:p>
          <a:p>
            <a:pPr marL="274320"/>
            <a:endParaRPr lang="en-US" sz="800" u="sng">
              <a:solidFill>
                <a:srgbClr val="592B8A"/>
              </a:solidFill>
              <a:latin typeface="+mj-lt"/>
            </a:endParaRPr>
          </a:p>
          <a:p>
            <a:pPr marL="274320"/>
            <a:r>
              <a:rPr lang="en-US" sz="800" u="sng">
                <a:solidFill>
                  <a:srgbClr val="592B8A"/>
                </a:solidFill>
                <a:latin typeface="+mj-lt"/>
                <a:ea typeface="Calibri"/>
                <a:cs typeface="Calibri"/>
              </a:rPr>
              <a:t>Paper Division</a:t>
            </a:r>
          </a:p>
          <a:p>
            <a:pPr marL="274320"/>
            <a:r>
              <a:rPr lang="en-US" sz="800">
                <a:solidFill>
                  <a:srgbClr val="592B8A"/>
                </a:solidFill>
                <a:latin typeface="+mj-lt"/>
                <a:ea typeface="Calibri"/>
                <a:cs typeface="Calibri"/>
              </a:rPr>
              <a:t>Kathy Delano </a:t>
            </a:r>
            <a:r>
              <a:rPr lang="en-US" sz="600">
                <a:solidFill>
                  <a:srgbClr val="592B8A"/>
                </a:solidFill>
                <a:latin typeface="+mj-lt"/>
                <a:ea typeface="Calibri"/>
                <a:cs typeface="Calibri"/>
              </a:rPr>
              <a:t>(Texas Recycling, Inc)</a:t>
            </a:r>
          </a:p>
          <a:p>
            <a:pPr marL="274320"/>
            <a:r>
              <a:rPr lang="en-US" sz="800">
                <a:solidFill>
                  <a:srgbClr val="592B8A"/>
                </a:solidFill>
                <a:latin typeface="+mj-lt"/>
                <a:ea typeface="Calibri"/>
                <a:cs typeface="Calibri"/>
              </a:rPr>
              <a:t>Rick Post </a:t>
            </a:r>
            <a:r>
              <a:rPr lang="en-US" sz="600">
                <a:solidFill>
                  <a:srgbClr val="592B8A"/>
                </a:solidFill>
                <a:latin typeface="+mj-lt"/>
                <a:ea typeface="Calibri"/>
                <a:cs typeface="Calibri"/>
              </a:rPr>
              <a:t>(Padnos)</a:t>
            </a:r>
          </a:p>
          <a:p>
            <a:pPr marL="274320"/>
            <a:r>
              <a:rPr lang="en-US" sz="800">
                <a:solidFill>
                  <a:srgbClr val="592B8A"/>
                </a:solidFill>
                <a:latin typeface="+mj-lt"/>
                <a:ea typeface="Calibri"/>
                <a:cs typeface="Calibri"/>
              </a:rPr>
              <a:t>Shawn Logan </a:t>
            </a:r>
            <a:r>
              <a:rPr lang="en-US" sz="600">
                <a:solidFill>
                  <a:srgbClr val="592B8A"/>
                </a:solidFill>
                <a:latin typeface="+mj-lt"/>
                <a:ea typeface="Calibri"/>
                <a:cs typeface="Calibri"/>
              </a:rPr>
              <a:t>(WM)</a:t>
            </a:r>
          </a:p>
          <a:p>
            <a:pPr marL="274320"/>
            <a:endParaRPr lang="en-US" sz="800" u="sng">
              <a:solidFill>
                <a:srgbClr val="592B8A"/>
              </a:solidFill>
              <a:latin typeface="+mj-lt"/>
            </a:endParaRPr>
          </a:p>
          <a:p>
            <a:pPr marL="274320"/>
            <a:r>
              <a:rPr lang="en-US" sz="800" u="sng">
                <a:solidFill>
                  <a:srgbClr val="592B8A"/>
                </a:solidFill>
                <a:latin typeface="+mj-lt"/>
                <a:ea typeface="Calibri"/>
                <a:cs typeface="Calibri"/>
              </a:rPr>
              <a:t>Plastics Division</a:t>
            </a:r>
          </a:p>
          <a:p>
            <a:pPr marL="274320"/>
            <a:r>
              <a:rPr lang="en-US" sz="800">
                <a:solidFill>
                  <a:srgbClr val="592B8A"/>
                </a:solidFill>
                <a:effectLst/>
                <a:latin typeface="+mj-lt"/>
                <a:ea typeface="Calibri"/>
                <a:cs typeface="Calibri"/>
              </a:rPr>
              <a:t>Cherish </a:t>
            </a:r>
            <a:r>
              <a:rPr lang="en-US" sz="800">
                <a:solidFill>
                  <a:srgbClr val="592B8A"/>
                </a:solidFill>
                <a:latin typeface="+mj-lt"/>
                <a:ea typeface="Calibri"/>
                <a:cs typeface="Calibri"/>
              </a:rPr>
              <a:t>Changala </a:t>
            </a:r>
            <a:r>
              <a:rPr lang="en-US" sz="600">
                <a:solidFill>
                  <a:srgbClr val="592B8A"/>
                </a:solidFill>
                <a:latin typeface="+mj-lt"/>
                <a:ea typeface="Calibri"/>
                <a:cs typeface="Calibri"/>
              </a:rPr>
              <a:t>(Revolution Recovery)</a:t>
            </a:r>
          </a:p>
          <a:p>
            <a:pPr marL="274320"/>
            <a:r>
              <a:rPr lang="en-US" sz="800">
                <a:solidFill>
                  <a:srgbClr val="592B8A"/>
                </a:solidFill>
                <a:latin typeface="+mj-lt"/>
                <a:ea typeface="Calibri"/>
                <a:cs typeface="Calibri"/>
              </a:rPr>
              <a:t>Shannon Crawford Gay </a:t>
            </a:r>
            <a:r>
              <a:rPr lang="en-US" sz="600">
                <a:solidFill>
                  <a:srgbClr val="592B8A"/>
                </a:solidFill>
                <a:latin typeface="+mj-lt"/>
                <a:ea typeface="Calibri"/>
                <a:cs typeface="Calibri"/>
              </a:rPr>
              <a:t>(WM)</a:t>
            </a:r>
          </a:p>
          <a:p>
            <a:pPr marL="274320"/>
            <a:r>
              <a:rPr lang="en-US" sz="800">
                <a:solidFill>
                  <a:srgbClr val="592B8A"/>
                </a:solidFill>
                <a:latin typeface="+mj-lt"/>
                <a:ea typeface="Calibri"/>
                <a:cs typeface="Calibri"/>
              </a:rPr>
              <a:t>Scott Saunders </a:t>
            </a:r>
            <a:r>
              <a:rPr lang="en-US" sz="600">
                <a:solidFill>
                  <a:srgbClr val="592B8A"/>
                </a:solidFill>
                <a:latin typeface="+mj-lt"/>
                <a:ea typeface="Calibri"/>
                <a:cs typeface="Calibri"/>
              </a:rPr>
              <a:t>(KW Recycling)</a:t>
            </a:r>
          </a:p>
          <a:p>
            <a:pPr marL="274320"/>
            <a:endParaRPr lang="en-US" sz="800">
              <a:solidFill>
                <a:srgbClr val="592B8A"/>
              </a:solidFill>
              <a:latin typeface="+mj-lt"/>
              <a:ea typeface="Calibri"/>
              <a:cs typeface="Calibri"/>
            </a:endParaRPr>
          </a:p>
          <a:p>
            <a:pPr marL="274320"/>
            <a:r>
              <a:rPr lang="en-US" sz="800" u="sng">
                <a:solidFill>
                  <a:srgbClr val="592B8A"/>
                </a:solidFill>
                <a:latin typeface="+mj-lt"/>
                <a:ea typeface="Calibri"/>
                <a:cs typeface="Calibri"/>
              </a:rPr>
              <a:t>Tire &amp; Rubber Division</a:t>
            </a:r>
          </a:p>
          <a:p>
            <a:pPr marL="274320"/>
            <a:r>
              <a:rPr lang="en-US" sz="800">
                <a:solidFill>
                  <a:srgbClr val="592B8A"/>
                </a:solidFill>
                <a:latin typeface="+mj-lt"/>
                <a:ea typeface="Calibri"/>
                <a:cs typeface="Calibri"/>
              </a:rPr>
              <a:t>Genti Bardhi </a:t>
            </a:r>
            <a:r>
              <a:rPr lang="en-US" sz="600">
                <a:solidFill>
                  <a:srgbClr val="592B8A"/>
                </a:solidFill>
                <a:latin typeface="+mj-lt"/>
                <a:ea typeface="Calibri"/>
                <a:cs typeface="Calibri"/>
              </a:rPr>
              <a:t>(TRC Technical Rubber Company)</a:t>
            </a:r>
          </a:p>
          <a:p>
            <a:pPr marL="274320"/>
            <a:r>
              <a:rPr lang="en-US" sz="800">
                <a:solidFill>
                  <a:srgbClr val="592B8A"/>
                </a:solidFill>
                <a:latin typeface="+mj-lt"/>
                <a:ea typeface="Calibri"/>
                <a:cs typeface="Calibri"/>
              </a:rPr>
              <a:t>Mark Rannie </a:t>
            </a:r>
            <a:r>
              <a:rPr lang="en-US" sz="600">
                <a:solidFill>
                  <a:srgbClr val="592B8A"/>
                </a:solidFill>
                <a:latin typeface="+mj-lt"/>
                <a:ea typeface="Calibri"/>
                <a:cs typeface="Calibri"/>
              </a:rPr>
              <a:t>(Emanuel Tire LLC)</a:t>
            </a:r>
          </a:p>
          <a:p>
            <a:pPr marL="274320"/>
            <a:r>
              <a:rPr lang="en-US" sz="800">
                <a:solidFill>
                  <a:srgbClr val="592B8A"/>
                </a:solidFill>
                <a:latin typeface="+mj-lt"/>
                <a:ea typeface="Calibri"/>
                <a:cs typeface="Calibri"/>
              </a:rPr>
              <a:t>Kip Vincent </a:t>
            </a:r>
            <a:r>
              <a:rPr lang="en-US" sz="600">
                <a:solidFill>
                  <a:srgbClr val="592B8A"/>
                </a:solidFill>
                <a:latin typeface="+mj-lt"/>
                <a:ea typeface="Calibri"/>
                <a:cs typeface="Calibri"/>
              </a:rPr>
              <a:t>(Colt, Inc.)</a:t>
            </a:r>
            <a:endParaRPr lang="en-US" sz="800">
              <a:solidFill>
                <a:srgbClr val="592B8A"/>
              </a:solidFill>
              <a:latin typeface="+mj-lt"/>
              <a:ea typeface="Calibri"/>
              <a:cs typeface="Calibri"/>
            </a:endParaRPr>
          </a:p>
          <a:p>
            <a:pPr marL="274320"/>
            <a:endParaRPr lang="en-US" sz="800">
              <a:solidFill>
                <a:srgbClr val="592B8A"/>
              </a:solidFill>
              <a:latin typeface="+mj-lt"/>
              <a:ea typeface="Calibri"/>
              <a:cs typeface="Calibri"/>
            </a:endParaRPr>
          </a:p>
        </p:txBody>
      </p:sp>
      <p:sp>
        <p:nvSpPr>
          <p:cNvPr id="10" name="Text Box 12">
            <a:extLst>
              <a:ext uri="{FF2B5EF4-FFF2-40B4-BE49-F238E27FC236}">
                <a16:creationId xmlns:a16="http://schemas.microsoft.com/office/drawing/2014/main" id="{A040FFFE-8060-9F54-5206-7C8AE9A160E7}"/>
              </a:ext>
            </a:extLst>
          </p:cNvPr>
          <p:cNvSpPr txBox="1">
            <a:spLocks noChangeArrowheads="1"/>
          </p:cNvSpPr>
          <p:nvPr/>
        </p:nvSpPr>
        <p:spPr bwMode="auto">
          <a:xfrm>
            <a:off x="6553201" y="2251351"/>
            <a:ext cx="1643030" cy="969496"/>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Associate Director (1)</a:t>
            </a:r>
          </a:p>
          <a:p>
            <a:pPr marL="182880"/>
            <a:endParaRPr lang="en-US" sz="900" i="1">
              <a:solidFill>
                <a:srgbClr val="592B8A"/>
              </a:solidFill>
              <a:latin typeface="+mj-lt"/>
            </a:endParaRPr>
          </a:p>
          <a:p>
            <a:pPr marL="182880"/>
            <a:r>
              <a:rPr lang="en-US" sz="800">
                <a:solidFill>
                  <a:srgbClr val="592B8A"/>
                </a:solidFill>
                <a:latin typeface="+mj-lt"/>
              </a:rPr>
              <a:t>Sean Davidson </a:t>
            </a:r>
            <a:r>
              <a:rPr lang="en-US" sz="700">
                <a:solidFill>
                  <a:srgbClr val="592B8A"/>
                </a:solidFill>
                <a:latin typeface="+mj-lt"/>
              </a:rPr>
              <a:t>(Davis Index)</a:t>
            </a:r>
          </a:p>
          <a:p>
            <a:pPr algn="ctr"/>
            <a:endParaRPr lang="en-US" sz="1100" b="1" i="1">
              <a:solidFill>
                <a:srgbClr val="592B8A"/>
              </a:solidFill>
              <a:latin typeface="+mj-lt"/>
            </a:endParaRPr>
          </a:p>
        </p:txBody>
      </p:sp>
      <p:sp>
        <p:nvSpPr>
          <p:cNvPr id="11" name="Line 13">
            <a:extLst>
              <a:ext uri="{FF2B5EF4-FFF2-40B4-BE49-F238E27FC236}">
                <a16:creationId xmlns:a16="http://schemas.microsoft.com/office/drawing/2014/main" id="{FDF2DBBB-4BEF-8297-CDF4-6D1FBC86F678}"/>
              </a:ext>
            </a:extLst>
          </p:cNvPr>
          <p:cNvSpPr>
            <a:spLocks noChangeShapeType="1"/>
          </p:cNvSpPr>
          <p:nvPr/>
        </p:nvSpPr>
        <p:spPr bwMode="auto">
          <a:xfrm>
            <a:off x="1166752" y="2034290"/>
            <a:ext cx="0" cy="181055"/>
          </a:xfrm>
          <a:prstGeom prst="line">
            <a:avLst/>
          </a:prstGeom>
          <a:noFill/>
          <a:ln w="19050">
            <a:solidFill>
              <a:srgbClr val="592B8A"/>
            </a:solidFill>
            <a:round/>
            <a:headEnd/>
            <a:tailEnd/>
          </a:ln>
        </p:spPr>
        <p:txBody>
          <a:bodyPr/>
          <a:lstStyle/>
          <a:p>
            <a:endParaRPr lang="en-US" sz="1600">
              <a:latin typeface="+mj-lt"/>
            </a:endParaRPr>
          </a:p>
        </p:txBody>
      </p:sp>
      <p:sp>
        <p:nvSpPr>
          <p:cNvPr id="12" name="Line 14">
            <a:extLst>
              <a:ext uri="{FF2B5EF4-FFF2-40B4-BE49-F238E27FC236}">
                <a16:creationId xmlns:a16="http://schemas.microsoft.com/office/drawing/2014/main" id="{3CD59FD6-E410-B4DF-79BF-2CD4832BFD7D}"/>
              </a:ext>
            </a:extLst>
          </p:cNvPr>
          <p:cNvSpPr>
            <a:spLocks noChangeShapeType="1"/>
          </p:cNvSpPr>
          <p:nvPr/>
        </p:nvSpPr>
        <p:spPr bwMode="auto">
          <a:xfrm>
            <a:off x="10555920" y="2064229"/>
            <a:ext cx="5262" cy="206143"/>
          </a:xfrm>
          <a:prstGeom prst="line">
            <a:avLst/>
          </a:prstGeom>
          <a:noFill/>
          <a:ln w="19050">
            <a:solidFill>
              <a:srgbClr val="592B8A"/>
            </a:solidFill>
            <a:round/>
            <a:headEnd/>
            <a:tailEnd/>
          </a:ln>
        </p:spPr>
        <p:txBody>
          <a:bodyPr/>
          <a:lstStyle/>
          <a:p>
            <a:endParaRPr lang="en-US" sz="1600">
              <a:latin typeface="+mj-lt"/>
            </a:endParaRPr>
          </a:p>
        </p:txBody>
      </p:sp>
      <p:sp>
        <p:nvSpPr>
          <p:cNvPr id="14" name="Line 17">
            <a:extLst>
              <a:ext uri="{FF2B5EF4-FFF2-40B4-BE49-F238E27FC236}">
                <a16:creationId xmlns:a16="http://schemas.microsoft.com/office/drawing/2014/main" id="{D10F8B72-F58E-AB30-D776-6933C3494682}"/>
              </a:ext>
            </a:extLst>
          </p:cNvPr>
          <p:cNvSpPr>
            <a:spLocks noChangeShapeType="1"/>
          </p:cNvSpPr>
          <p:nvPr/>
        </p:nvSpPr>
        <p:spPr bwMode="auto">
          <a:xfrm>
            <a:off x="3609341" y="2039634"/>
            <a:ext cx="0" cy="175711"/>
          </a:xfrm>
          <a:prstGeom prst="line">
            <a:avLst/>
          </a:prstGeom>
          <a:noFill/>
          <a:ln w="19050">
            <a:solidFill>
              <a:srgbClr val="592B8A"/>
            </a:solidFill>
            <a:round/>
            <a:headEnd/>
            <a:tailEnd/>
          </a:ln>
        </p:spPr>
        <p:txBody>
          <a:bodyPr/>
          <a:lstStyle/>
          <a:p>
            <a:endParaRPr lang="en-US" sz="1600">
              <a:latin typeface="+mj-lt"/>
            </a:endParaRPr>
          </a:p>
        </p:txBody>
      </p:sp>
      <p:sp>
        <p:nvSpPr>
          <p:cNvPr id="15" name="Line 15">
            <a:extLst>
              <a:ext uri="{FF2B5EF4-FFF2-40B4-BE49-F238E27FC236}">
                <a16:creationId xmlns:a16="http://schemas.microsoft.com/office/drawing/2014/main" id="{18CB2359-CD27-7E91-D37B-000CE48DBBA9}"/>
              </a:ext>
            </a:extLst>
          </p:cNvPr>
          <p:cNvSpPr>
            <a:spLocks noChangeShapeType="1"/>
          </p:cNvSpPr>
          <p:nvPr/>
        </p:nvSpPr>
        <p:spPr bwMode="auto">
          <a:xfrm>
            <a:off x="5836540" y="1704080"/>
            <a:ext cx="0" cy="463220"/>
          </a:xfrm>
          <a:prstGeom prst="line">
            <a:avLst/>
          </a:prstGeom>
          <a:noFill/>
          <a:ln w="19050">
            <a:solidFill>
              <a:srgbClr val="592B8A"/>
            </a:solidFill>
            <a:round/>
            <a:headEnd/>
            <a:tailEnd/>
          </a:ln>
        </p:spPr>
        <p:txBody>
          <a:bodyPr/>
          <a:lstStyle/>
          <a:p>
            <a:endParaRPr lang="en-US" sz="1600">
              <a:latin typeface="+mj-lt"/>
            </a:endParaRPr>
          </a:p>
        </p:txBody>
      </p:sp>
      <p:sp>
        <p:nvSpPr>
          <p:cNvPr id="16" name="Line 13">
            <a:extLst>
              <a:ext uri="{FF2B5EF4-FFF2-40B4-BE49-F238E27FC236}">
                <a16:creationId xmlns:a16="http://schemas.microsoft.com/office/drawing/2014/main" id="{2FD2C8B9-B8B5-E93B-5CB6-E357E447CF8A}"/>
              </a:ext>
            </a:extLst>
          </p:cNvPr>
          <p:cNvSpPr>
            <a:spLocks noChangeShapeType="1"/>
          </p:cNvSpPr>
          <p:nvPr/>
        </p:nvSpPr>
        <p:spPr bwMode="auto">
          <a:xfrm>
            <a:off x="1152277" y="2811977"/>
            <a:ext cx="0" cy="181055"/>
          </a:xfrm>
          <a:prstGeom prst="line">
            <a:avLst/>
          </a:prstGeom>
          <a:noFill/>
          <a:ln w="19050">
            <a:solidFill>
              <a:srgbClr val="592B8A"/>
            </a:solidFill>
            <a:round/>
            <a:headEnd/>
            <a:tailEnd/>
          </a:ln>
        </p:spPr>
        <p:txBody>
          <a:bodyPr/>
          <a:lstStyle/>
          <a:p>
            <a:endParaRPr lang="en-US" sz="1600">
              <a:latin typeface="+mj-lt"/>
            </a:endParaRPr>
          </a:p>
        </p:txBody>
      </p:sp>
      <p:sp>
        <p:nvSpPr>
          <p:cNvPr id="17" name="Line 14">
            <a:extLst>
              <a:ext uri="{FF2B5EF4-FFF2-40B4-BE49-F238E27FC236}">
                <a16:creationId xmlns:a16="http://schemas.microsoft.com/office/drawing/2014/main" id="{5F1AD16F-4827-81BE-B85B-6A059B2C0F60}"/>
              </a:ext>
            </a:extLst>
          </p:cNvPr>
          <p:cNvSpPr>
            <a:spLocks noChangeShapeType="1"/>
          </p:cNvSpPr>
          <p:nvPr/>
        </p:nvSpPr>
        <p:spPr bwMode="auto">
          <a:xfrm>
            <a:off x="7334526" y="2069860"/>
            <a:ext cx="5262" cy="206143"/>
          </a:xfrm>
          <a:prstGeom prst="line">
            <a:avLst/>
          </a:prstGeom>
          <a:noFill/>
          <a:ln w="19050">
            <a:solidFill>
              <a:srgbClr val="592B8A"/>
            </a:solidFill>
            <a:round/>
            <a:headEnd/>
            <a:tailEnd/>
          </a:ln>
        </p:spPr>
        <p:txBody>
          <a:bodyPr/>
          <a:lstStyle/>
          <a:p>
            <a:endParaRPr lang="en-US" sz="1600">
              <a:latin typeface="+mj-lt"/>
            </a:endParaRPr>
          </a:p>
        </p:txBody>
      </p:sp>
      <p:sp>
        <p:nvSpPr>
          <p:cNvPr id="18" name="Text Box 5">
            <a:extLst>
              <a:ext uri="{FF2B5EF4-FFF2-40B4-BE49-F238E27FC236}">
                <a16:creationId xmlns:a16="http://schemas.microsoft.com/office/drawing/2014/main" id="{33E115A9-ADCE-3059-EEA7-16322B696D99}"/>
              </a:ext>
            </a:extLst>
          </p:cNvPr>
          <p:cNvSpPr txBox="1">
            <a:spLocks noChangeArrowheads="1"/>
          </p:cNvSpPr>
          <p:nvPr/>
        </p:nvSpPr>
        <p:spPr bwMode="auto">
          <a:xfrm>
            <a:off x="127588" y="2229726"/>
            <a:ext cx="2188109" cy="800219"/>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Immediate Past Chair (1)</a:t>
            </a:r>
          </a:p>
          <a:p>
            <a:pPr algn="ctr"/>
            <a:r>
              <a:rPr lang="en-US" sz="800">
                <a:solidFill>
                  <a:srgbClr val="592B8A"/>
                </a:solidFill>
                <a:latin typeface="+mj-lt"/>
              </a:rPr>
              <a:t>Brian Henesey (Rocky Mountain Recycling)</a:t>
            </a:r>
          </a:p>
          <a:p>
            <a:pPr algn="ctr"/>
            <a:endParaRPr lang="en-US" sz="800">
              <a:latin typeface="+mj-lt"/>
            </a:endParaRPr>
          </a:p>
        </p:txBody>
      </p:sp>
      <p:sp>
        <p:nvSpPr>
          <p:cNvPr id="19" name="Text Box 18">
            <a:extLst>
              <a:ext uri="{FF2B5EF4-FFF2-40B4-BE49-F238E27FC236}">
                <a16:creationId xmlns:a16="http://schemas.microsoft.com/office/drawing/2014/main" id="{4539230F-970C-78A9-6000-CE99427128F9}"/>
              </a:ext>
            </a:extLst>
          </p:cNvPr>
          <p:cNvSpPr txBox="1">
            <a:spLocks noChangeArrowheads="1"/>
          </p:cNvSpPr>
          <p:nvPr/>
        </p:nvSpPr>
        <p:spPr bwMode="auto">
          <a:xfrm>
            <a:off x="127589" y="2958425"/>
            <a:ext cx="2387011" cy="3046988"/>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Past Chairs/Presidents</a:t>
            </a:r>
          </a:p>
          <a:p>
            <a:pPr algn="ctr"/>
            <a:r>
              <a:rPr lang="en-US" sz="800">
                <a:solidFill>
                  <a:srgbClr val="592B8A"/>
                </a:solidFill>
                <a:latin typeface="+mj-lt"/>
              </a:rPr>
              <a:t>(</a:t>
            </a:r>
            <a:r>
              <a:rPr lang="en-US" sz="800" i="1">
                <a:solidFill>
                  <a:srgbClr val="592B8A"/>
                </a:solidFill>
                <a:latin typeface="+mj-lt"/>
              </a:rPr>
              <a:t>voting based on attendance</a:t>
            </a:r>
            <a:r>
              <a:rPr lang="en-US" sz="800">
                <a:solidFill>
                  <a:srgbClr val="592B8A"/>
                </a:solidFill>
                <a:latin typeface="+mj-lt"/>
              </a:rPr>
              <a:t>)</a:t>
            </a:r>
          </a:p>
          <a:p>
            <a:pPr marL="182880"/>
            <a:r>
              <a:rPr lang="en-US" sz="800">
                <a:solidFill>
                  <a:srgbClr val="592B8A"/>
                </a:solidFill>
                <a:latin typeface="+mj-lt"/>
              </a:rPr>
              <a:t>Richard Abrams </a:t>
            </a:r>
            <a:r>
              <a:rPr lang="en-US" sz="700">
                <a:solidFill>
                  <a:srgbClr val="592B8A"/>
                </a:solidFill>
                <a:latin typeface="+mj-lt"/>
              </a:rPr>
              <a:t>(Consolidated Scrap Resources)</a:t>
            </a:r>
            <a:endParaRPr lang="en-US" sz="800">
              <a:solidFill>
                <a:srgbClr val="592B8A"/>
              </a:solidFill>
              <a:latin typeface="+mj-lt"/>
            </a:endParaRPr>
          </a:p>
          <a:p>
            <a:pPr marL="182880"/>
            <a:r>
              <a:rPr lang="en-US" sz="800">
                <a:solidFill>
                  <a:srgbClr val="592B8A"/>
                </a:solidFill>
                <a:latin typeface="+mj-lt"/>
              </a:rPr>
              <a:t>George Adams (</a:t>
            </a:r>
            <a:r>
              <a:rPr lang="en-US" sz="700">
                <a:solidFill>
                  <a:srgbClr val="592B8A"/>
                </a:solidFill>
                <a:latin typeface="+mj-lt"/>
              </a:rPr>
              <a:t>SA Recycling)</a:t>
            </a:r>
            <a:endParaRPr lang="en-US" sz="800">
              <a:solidFill>
                <a:srgbClr val="592B8A"/>
              </a:solidFill>
              <a:latin typeface="+mj-lt"/>
            </a:endParaRPr>
          </a:p>
          <a:p>
            <a:pPr marL="182880"/>
            <a:r>
              <a:rPr lang="en-US" sz="800">
                <a:solidFill>
                  <a:srgbClr val="592B8A"/>
                </a:solidFill>
                <a:latin typeface="+mj-lt"/>
              </a:rPr>
              <a:t>Gary Champlin </a:t>
            </a:r>
            <a:r>
              <a:rPr lang="en-US" sz="500">
                <a:solidFill>
                  <a:srgbClr val="592B8A"/>
                </a:solidFill>
                <a:latin typeface="+mj-lt"/>
              </a:rPr>
              <a:t>(</a:t>
            </a:r>
            <a:r>
              <a:rPr lang="en-US" sz="700">
                <a:solidFill>
                  <a:srgbClr val="592B8A"/>
                </a:solidFill>
                <a:latin typeface="+mj-lt"/>
              </a:rPr>
              <a:t>Champlin Tire Recycling</a:t>
            </a:r>
            <a:r>
              <a:rPr lang="en-US" sz="500">
                <a:solidFill>
                  <a:srgbClr val="592B8A"/>
                </a:solidFill>
                <a:latin typeface="+mj-lt"/>
              </a:rPr>
              <a:t>)</a:t>
            </a:r>
          </a:p>
          <a:p>
            <a:pPr marL="182880"/>
            <a:r>
              <a:rPr lang="en-US" sz="800">
                <a:solidFill>
                  <a:srgbClr val="592B8A"/>
                </a:solidFill>
                <a:latin typeface="+mj-lt"/>
              </a:rPr>
              <a:t>Frank Cozzi (</a:t>
            </a:r>
            <a:r>
              <a:rPr lang="en-US" sz="700">
                <a:solidFill>
                  <a:srgbClr val="592B8A"/>
                </a:solidFill>
                <a:latin typeface="+mj-lt"/>
              </a:rPr>
              <a:t>Cozzi Recycling)</a:t>
            </a:r>
          </a:p>
          <a:p>
            <a:pPr marL="182880"/>
            <a:r>
              <a:rPr lang="en-US" sz="800">
                <a:solidFill>
                  <a:srgbClr val="592B8A"/>
                </a:solidFill>
                <a:latin typeface="+mj-lt"/>
              </a:rPr>
              <a:t>Joel Denbo (</a:t>
            </a:r>
            <a:r>
              <a:rPr lang="en-US" sz="700">
                <a:solidFill>
                  <a:srgbClr val="592B8A"/>
                </a:solidFill>
                <a:latin typeface="+mj-lt"/>
              </a:rPr>
              <a:t>SA Recycling)</a:t>
            </a:r>
          </a:p>
          <a:p>
            <a:pPr marL="182880"/>
            <a:r>
              <a:rPr lang="en-US" sz="800">
                <a:solidFill>
                  <a:srgbClr val="592B8A"/>
                </a:solidFill>
                <a:latin typeface="+mj-lt"/>
              </a:rPr>
              <a:t>Jim Fisher </a:t>
            </a:r>
            <a:r>
              <a:rPr lang="en-US" sz="700">
                <a:solidFill>
                  <a:srgbClr val="592B8A"/>
                </a:solidFill>
                <a:latin typeface="+mj-lt"/>
              </a:rPr>
              <a:t>(retired)</a:t>
            </a:r>
          </a:p>
          <a:p>
            <a:pPr marL="182880"/>
            <a:r>
              <a:rPr lang="en-US" sz="800">
                <a:solidFill>
                  <a:srgbClr val="592B8A"/>
                </a:solidFill>
                <a:latin typeface="+mj-lt"/>
              </a:rPr>
              <a:t>Arnie Gachman </a:t>
            </a:r>
            <a:r>
              <a:rPr lang="en-US" sz="700">
                <a:solidFill>
                  <a:srgbClr val="592B8A"/>
                </a:solidFill>
                <a:latin typeface="+mj-lt"/>
              </a:rPr>
              <a:t>(Gachman Metals &amp; Recycling)</a:t>
            </a:r>
            <a:endParaRPr lang="en-US" sz="800">
              <a:solidFill>
                <a:srgbClr val="592B8A"/>
              </a:solidFill>
              <a:latin typeface="+mj-lt"/>
            </a:endParaRPr>
          </a:p>
          <a:p>
            <a:pPr marL="182880"/>
            <a:r>
              <a:rPr lang="en-US" sz="800">
                <a:solidFill>
                  <a:srgbClr val="592B8A"/>
                </a:solidFill>
                <a:latin typeface="+mj-lt"/>
              </a:rPr>
              <a:t>Cap Grossman (</a:t>
            </a:r>
            <a:r>
              <a:rPr lang="en-US" sz="700">
                <a:solidFill>
                  <a:srgbClr val="592B8A"/>
                </a:solidFill>
                <a:latin typeface="+mj-lt"/>
              </a:rPr>
              <a:t>retired)</a:t>
            </a:r>
          </a:p>
          <a:p>
            <a:pPr marL="182880"/>
            <a:r>
              <a:rPr lang="en-US" sz="800">
                <a:solidFill>
                  <a:srgbClr val="592B8A"/>
                </a:solidFill>
                <a:latin typeface="+mj-lt"/>
              </a:rPr>
              <a:t>Sam Hummelstein </a:t>
            </a:r>
            <a:r>
              <a:rPr lang="en-US" sz="700">
                <a:solidFill>
                  <a:srgbClr val="592B8A"/>
                </a:solidFill>
                <a:latin typeface="+mj-lt"/>
              </a:rPr>
              <a:t>(retired)</a:t>
            </a:r>
          </a:p>
          <a:p>
            <a:pPr marL="182880"/>
            <a:r>
              <a:rPr lang="en-US" sz="800">
                <a:solidFill>
                  <a:srgbClr val="592B8A"/>
                </a:solidFill>
                <a:latin typeface="+mj-lt"/>
              </a:rPr>
              <a:t>Doug Kramer </a:t>
            </a:r>
            <a:r>
              <a:rPr lang="en-US" sz="700">
                <a:solidFill>
                  <a:srgbClr val="592B8A"/>
                </a:solidFill>
                <a:latin typeface="+mj-lt"/>
              </a:rPr>
              <a:t>(Kramer Metals)</a:t>
            </a:r>
          </a:p>
          <a:p>
            <a:pPr marL="182880"/>
            <a:r>
              <a:rPr lang="en-US" sz="800">
                <a:solidFill>
                  <a:srgbClr val="592B8A"/>
                </a:solidFill>
                <a:latin typeface="+mj-lt"/>
              </a:rPr>
              <a:t>Mark Lewon (</a:t>
            </a:r>
            <a:r>
              <a:rPr lang="en-US" sz="700">
                <a:solidFill>
                  <a:srgbClr val="592B8A"/>
                </a:solidFill>
                <a:latin typeface="+mj-lt"/>
              </a:rPr>
              <a:t>Utah Metal Works)</a:t>
            </a:r>
            <a:endParaRPr lang="en-US" sz="800">
              <a:solidFill>
                <a:srgbClr val="592B8A"/>
              </a:solidFill>
              <a:latin typeface="+mj-lt"/>
            </a:endParaRPr>
          </a:p>
          <a:p>
            <a:pPr marL="182880"/>
            <a:r>
              <a:rPr lang="en-US" sz="800">
                <a:solidFill>
                  <a:srgbClr val="592B8A"/>
                </a:solidFill>
                <a:latin typeface="+mj-lt"/>
              </a:rPr>
              <a:t>Howard Meyers </a:t>
            </a:r>
            <a:r>
              <a:rPr lang="en-US" sz="700">
                <a:solidFill>
                  <a:srgbClr val="592B8A"/>
                </a:solidFill>
                <a:latin typeface="+mj-lt"/>
              </a:rPr>
              <a:t>(Quexco)</a:t>
            </a:r>
          </a:p>
          <a:p>
            <a:pPr marL="182880"/>
            <a:r>
              <a:rPr lang="en-US" sz="800">
                <a:solidFill>
                  <a:srgbClr val="592B8A"/>
                </a:solidFill>
                <a:latin typeface="+mj-lt"/>
              </a:rPr>
              <a:t>Shelley Padnos  </a:t>
            </a:r>
            <a:r>
              <a:rPr lang="en-US" sz="700">
                <a:solidFill>
                  <a:srgbClr val="592B8A"/>
                </a:solidFill>
                <a:latin typeface="+mj-lt"/>
              </a:rPr>
              <a:t>(Padnos)</a:t>
            </a:r>
          </a:p>
          <a:p>
            <a:pPr marL="182880"/>
            <a:r>
              <a:rPr lang="en-US" sz="800">
                <a:solidFill>
                  <a:srgbClr val="592B8A"/>
                </a:solidFill>
                <a:latin typeface="+mj-lt"/>
              </a:rPr>
              <a:t>John Sacco </a:t>
            </a:r>
            <a:r>
              <a:rPr lang="en-US" sz="700">
                <a:solidFill>
                  <a:srgbClr val="592B8A"/>
                </a:solidFill>
                <a:latin typeface="+mj-lt"/>
              </a:rPr>
              <a:t>(Sierra Recycling &amp; Demolition)</a:t>
            </a:r>
          </a:p>
          <a:p>
            <a:pPr marL="182562"/>
            <a:r>
              <a:rPr lang="en-US" sz="700">
                <a:solidFill>
                  <a:srgbClr val="592B8A"/>
                </a:solidFill>
                <a:latin typeface="+mj-lt"/>
              </a:rPr>
              <a:t>Brian Shine (Manitoba)</a:t>
            </a:r>
          </a:p>
          <a:p>
            <a:pPr marL="182562"/>
            <a:r>
              <a:rPr lang="en-US" sz="800">
                <a:solidFill>
                  <a:srgbClr val="592B8A"/>
                </a:solidFill>
                <a:latin typeface="+mj-lt"/>
              </a:rPr>
              <a:t>Cricket Williams </a:t>
            </a:r>
            <a:r>
              <a:rPr lang="en-US" sz="700">
                <a:solidFill>
                  <a:srgbClr val="592B8A"/>
                </a:solidFill>
                <a:latin typeface="+mj-lt"/>
              </a:rPr>
              <a:t>(Davis Industries)</a:t>
            </a:r>
          </a:p>
          <a:p>
            <a:pPr marL="182562"/>
            <a:r>
              <a:rPr lang="en-US" sz="800">
                <a:solidFill>
                  <a:srgbClr val="592B8A"/>
                </a:solidFill>
                <a:latin typeface="+mj-lt"/>
              </a:rPr>
              <a:t>Sandy Shapiro </a:t>
            </a:r>
            <a:r>
              <a:rPr lang="en-US" sz="700">
                <a:solidFill>
                  <a:srgbClr val="592B8A"/>
                </a:solidFill>
                <a:latin typeface="+mj-lt"/>
              </a:rPr>
              <a:t>(In memoriam)</a:t>
            </a:r>
          </a:p>
          <a:p>
            <a:pPr marL="182562"/>
            <a:r>
              <a:rPr lang="en-US" sz="800">
                <a:solidFill>
                  <a:srgbClr val="592B8A"/>
                </a:solidFill>
                <a:latin typeface="+mj-lt"/>
              </a:rPr>
              <a:t>Jerry Simms (</a:t>
            </a:r>
            <a:r>
              <a:rPr lang="en-US" sz="700">
                <a:solidFill>
                  <a:srgbClr val="592B8A"/>
                </a:solidFill>
                <a:latin typeface="+mj-lt"/>
              </a:rPr>
              <a:t>In memoriam</a:t>
            </a:r>
            <a:r>
              <a:rPr lang="en-US" sz="800">
                <a:solidFill>
                  <a:srgbClr val="592B8A"/>
                </a:solidFill>
                <a:latin typeface="+mj-lt"/>
              </a:rPr>
              <a:t>)</a:t>
            </a:r>
          </a:p>
          <a:p>
            <a:pPr algn="ctr"/>
            <a:endParaRPr lang="en-US" sz="800">
              <a:solidFill>
                <a:srgbClr val="592B8A"/>
              </a:solidFill>
              <a:latin typeface="+mj-lt"/>
            </a:endParaRPr>
          </a:p>
          <a:p>
            <a:pPr algn="ctr"/>
            <a:endParaRPr lang="en-US" sz="800">
              <a:solidFill>
                <a:srgbClr val="592B8A"/>
              </a:solidFill>
              <a:latin typeface="+mj-lt"/>
            </a:endParaRPr>
          </a:p>
        </p:txBody>
      </p:sp>
    </p:spTree>
    <p:extLst>
      <p:ext uri="{BB962C8B-B14F-4D97-AF65-F5344CB8AC3E}">
        <p14:creationId xmlns:p14="http://schemas.microsoft.com/office/powerpoint/2010/main" val="140086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EC5299E-4DBC-7BFB-0A8C-AF926CEC99B4}"/>
              </a:ext>
            </a:extLst>
          </p:cNvPr>
          <p:cNvSpPr txBox="1"/>
          <p:nvPr/>
        </p:nvSpPr>
        <p:spPr>
          <a:xfrm>
            <a:off x="11170411" y="6425628"/>
            <a:ext cx="102870" cy="174407"/>
          </a:xfrm>
          <a:prstGeom prst="rect">
            <a:avLst/>
          </a:prstGeom>
        </p:spPr>
        <p:txBody>
          <a:bodyPr vert="horz" wrap="square" lIns="0" tIns="12700" rIns="0" bIns="0" rtlCol="0">
            <a:spAutoFit/>
          </a:bodyPr>
          <a:lstStyle/>
          <a:p>
            <a:pPr marL="12700">
              <a:lnSpc>
                <a:spcPct val="100000"/>
              </a:lnSpc>
              <a:spcBef>
                <a:spcPts val="100"/>
              </a:spcBef>
            </a:pPr>
            <a:r>
              <a:rPr sz="1050" spc="-50">
                <a:solidFill>
                  <a:srgbClr val="888888"/>
                </a:solidFill>
                <a:latin typeface="Verdana" panose="020B0604030504040204" pitchFamily="34" charset="0"/>
                <a:ea typeface="Verdana" panose="020B0604030504040204" pitchFamily="34" charset="0"/>
                <a:cs typeface="Calibri"/>
              </a:rPr>
              <a:t>4</a:t>
            </a:r>
            <a:endParaRPr sz="1050">
              <a:latin typeface="Verdana" panose="020B0604030504040204" pitchFamily="34" charset="0"/>
              <a:ea typeface="Verdana" panose="020B0604030504040204" pitchFamily="34" charset="0"/>
              <a:cs typeface="Calibri"/>
            </a:endParaRPr>
          </a:p>
        </p:txBody>
      </p:sp>
      <p:sp>
        <p:nvSpPr>
          <p:cNvPr id="3" name="object 4">
            <a:extLst>
              <a:ext uri="{FF2B5EF4-FFF2-40B4-BE49-F238E27FC236}">
                <a16:creationId xmlns:a16="http://schemas.microsoft.com/office/drawing/2014/main" id="{A32F5EB8-5C22-0D84-6B5A-8FDC805C8A9C}"/>
              </a:ext>
            </a:extLst>
          </p:cNvPr>
          <p:cNvSpPr txBox="1"/>
          <p:nvPr/>
        </p:nvSpPr>
        <p:spPr>
          <a:xfrm>
            <a:off x="3928285" y="895868"/>
            <a:ext cx="4159527" cy="382797"/>
          </a:xfrm>
          <a:prstGeom prst="rect">
            <a:avLst/>
          </a:prstGeom>
        </p:spPr>
        <p:txBody>
          <a:bodyPr vert="horz" wrap="square" lIns="0" tIns="13335" rIns="0" bIns="0" rtlCol="0">
            <a:spAutoFit/>
          </a:bodyPr>
          <a:lstStyle/>
          <a:p>
            <a:pPr marL="12700">
              <a:lnSpc>
                <a:spcPct val="100000"/>
              </a:lnSpc>
              <a:spcBef>
                <a:spcPts val="105"/>
              </a:spcBef>
            </a:pPr>
            <a:r>
              <a:rPr sz="2400" b="1">
                <a:solidFill>
                  <a:srgbClr val="592B8A"/>
                </a:solidFill>
                <a:latin typeface="Verdana" panose="020B0604030504040204" pitchFamily="34" charset="0"/>
                <a:ea typeface="Verdana" panose="020B0604030504040204" pitchFamily="34" charset="0"/>
                <a:cs typeface="Calibri"/>
              </a:rPr>
              <a:t>Board</a:t>
            </a:r>
            <a:r>
              <a:rPr sz="2400" b="1" spc="-6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of</a:t>
            </a:r>
            <a:r>
              <a:rPr sz="2400" b="1" spc="-5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Directors</a:t>
            </a:r>
            <a:endParaRPr sz="2400">
              <a:solidFill>
                <a:srgbClr val="592B8A"/>
              </a:solidFill>
              <a:latin typeface="Verdana" panose="020B0604030504040204" pitchFamily="34" charset="0"/>
              <a:ea typeface="Verdana" panose="020B0604030504040204" pitchFamily="34" charset="0"/>
              <a:cs typeface="Calibri"/>
            </a:endParaRPr>
          </a:p>
        </p:txBody>
      </p:sp>
      <p:grpSp>
        <p:nvGrpSpPr>
          <p:cNvPr id="4" name="object 5">
            <a:extLst>
              <a:ext uri="{FF2B5EF4-FFF2-40B4-BE49-F238E27FC236}">
                <a16:creationId xmlns:a16="http://schemas.microsoft.com/office/drawing/2014/main" id="{68FAAA11-C50C-6AD3-589C-A3EDD7B6E931}"/>
              </a:ext>
            </a:extLst>
          </p:cNvPr>
          <p:cNvGrpSpPr/>
          <p:nvPr/>
        </p:nvGrpSpPr>
        <p:grpSpPr>
          <a:xfrm>
            <a:off x="599694" y="1578534"/>
            <a:ext cx="10988040" cy="1986914"/>
            <a:chOff x="590169" y="1583816"/>
            <a:chExt cx="10988040" cy="1986914"/>
          </a:xfrm>
        </p:grpSpPr>
        <p:sp>
          <p:nvSpPr>
            <p:cNvPr id="5" name="object 6">
              <a:extLst>
                <a:ext uri="{FF2B5EF4-FFF2-40B4-BE49-F238E27FC236}">
                  <a16:creationId xmlns:a16="http://schemas.microsoft.com/office/drawing/2014/main" id="{6A102809-3D7A-3EFE-9284-7473DF46FD17}"/>
                </a:ext>
              </a:extLst>
            </p:cNvPr>
            <p:cNvSpPr/>
            <p:nvPr/>
          </p:nvSpPr>
          <p:spPr>
            <a:xfrm>
              <a:off x="5753861" y="1593341"/>
              <a:ext cx="36830" cy="1942464"/>
            </a:xfrm>
            <a:custGeom>
              <a:avLst/>
              <a:gdLst/>
              <a:ahLst/>
              <a:cxnLst/>
              <a:rect l="l" t="t" r="r" b="b"/>
              <a:pathLst>
                <a:path w="36829" h="1942464">
                  <a:moveTo>
                    <a:pt x="0" y="0"/>
                  </a:moveTo>
                  <a:lnTo>
                    <a:pt x="36703" y="1941995"/>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6" name="object 7">
              <a:extLst>
                <a:ext uri="{FF2B5EF4-FFF2-40B4-BE49-F238E27FC236}">
                  <a16:creationId xmlns:a16="http://schemas.microsoft.com/office/drawing/2014/main" id="{B7D16821-BF82-BD3E-E7DB-2E183FEC3E04}"/>
                </a:ext>
              </a:extLst>
            </p:cNvPr>
            <p:cNvSpPr/>
            <p:nvPr/>
          </p:nvSpPr>
          <p:spPr>
            <a:xfrm>
              <a:off x="4758690" y="1980437"/>
              <a:ext cx="1014094" cy="0"/>
            </a:xfrm>
            <a:custGeom>
              <a:avLst/>
              <a:gdLst/>
              <a:ahLst/>
              <a:cxnLst/>
              <a:rect l="l" t="t" r="r" b="b"/>
              <a:pathLst>
                <a:path w="1014095">
                  <a:moveTo>
                    <a:pt x="0" y="0"/>
                  </a:moveTo>
                  <a:lnTo>
                    <a:pt x="1013790"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7" name="object 8">
              <a:extLst>
                <a:ext uri="{FF2B5EF4-FFF2-40B4-BE49-F238E27FC236}">
                  <a16:creationId xmlns:a16="http://schemas.microsoft.com/office/drawing/2014/main" id="{404C8012-2563-85B7-E53A-2EDDAAD2A980}"/>
                </a:ext>
              </a:extLst>
            </p:cNvPr>
            <p:cNvSpPr/>
            <p:nvPr/>
          </p:nvSpPr>
          <p:spPr>
            <a:xfrm>
              <a:off x="599694" y="3509006"/>
              <a:ext cx="10968990" cy="52069"/>
            </a:xfrm>
            <a:custGeom>
              <a:avLst/>
              <a:gdLst/>
              <a:ahLst/>
              <a:cxnLst/>
              <a:rect l="l" t="t" r="r" b="b"/>
              <a:pathLst>
                <a:path w="10968990" h="52070">
                  <a:moveTo>
                    <a:pt x="0" y="51574"/>
                  </a:moveTo>
                  <a:lnTo>
                    <a:pt x="10968659" y="0"/>
                  </a:lnTo>
                </a:path>
              </a:pathLst>
            </a:custGeom>
            <a:ln w="19049">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8" name="object 9">
            <a:extLst>
              <a:ext uri="{FF2B5EF4-FFF2-40B4-BE49-F238E27FC236}">
                <a16:creationId xmlns:a16="http://schemas.microsoft.com/office/drawing/2014/main" id="{DDC6D341-B4BF-8F7E-C11F-3BB7FCBF1558}"/>
              </a:ext>
            </a:extLst>
          </p:cNvPr>
          <p:cNvSpPr txBox="1"/>
          <p:nvPr/>
        </p:nvSpPr>
        <p:spPr>
          <a:xfrm>
            <a:off x="3820329" y="1792153"/>
            <a:ext cx="1107524" cy="352019"/>
          </a:xfrm>
          <a:prstGeom prst="rect">
            <a:avLst/>
          </a:prstGeom>
        </p:spPr>
        <p:txBody>
          <a:bodyPr vert="horz" wrap="square" lIns="0" tIns="13335" rIns="0" bIns="0" rtlCol="0">
            <a:spAutoFit/>
          </a:bodyPr>
          <a:lstStyle/>
          <a:p>
            <a:pPr marL="12700" marR="5080" indent="60960">
              <a:lnSpc>
                <a:spcPct val="100000"/>
              </a:lnSpc>
              <a:spcBef>
                <a:spcPts val="105"/>
              </a:spcBef>
            </a:pPr>
            <a:r>
              <a:rPr sz="1100" b="1" spc="-10">
                <a:solidFill>
                  <a:srgbClr val="592B8A"/>
                </a:solidFill>
                <a:latin typeface="Verdana" panose="020B0604030504040204" pitchFamily="34" charset="0"/>
                <a:ea typeface="Verdana" panose="020B0604030504040204" pitchFamily="34" charset="0"/>
                <a:cs typeface="Calibri"/>
              </a:rPr>
              <a:t>Executive Committee</a:t>
            </a:r>
            <a:endParaRPr sz="1100">
              <a:solidFill>
                <a:srgbClr val="592B8A"/>
              </a:solidFill>
              <a:latin typeface="Verdana" panose="020B0604030504040204" pitchFamily="34" charset="0"/>
              <a:ea typeface="Verdana" panose="020B0604030504040204" pitchFamily="34" charset="0"/>
              <a:cs typeface="Calibri"/>
            </a:endParaRPr>
          </a:p>
        </p:txBody>
      </p:sp>
      <p:sp>
        <p:nvSpPr>
          <p:cNvPr id="9" name="object 10">
            <a:extLst>
              <a:ext uri="{FF2B5EF4-FFF2-40B4-BE49-F238E27FC236}">
                <a16:creationId xmlns:a16="http://schemas.microsoft.com/office/drawing/2014/main" id="{84372F47-281E-2415-5FC8-6166693F2C84}"/>
              </a:ext>
            </a:extLst>
          </p:cNvPr>
          <p:cNvSpPr txBox="1"/>
          <p:nvPr/>
        </p:nvSpPr>
        <p:spPr>
          <a:xfrm>
            <a:off x="299330" y="3982144"/>
            <a:ext cx="432434" cy="182101"/>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592B8A"/>
                </a:solidFill>
                <a:latin typeface="Verdana" panose="020B0604030504040204" pitchFamily="34" charset="0"/>
                <a:ea typeface="Verdana" panose="020B0604030504040204" pitchFamily="34" charset="0"/>
                <a:cs typeface="Calibri"/>
              </a:rPr>
              <a:t>Audit</a:t>
            </a:r>
            <a:endParaRPr sz="1100">
              <a:solidFill>
                <a:srgbClr val="592B8A"/>
              </a:solidFill>
              <a:latin typeface="Verdana" panose="020B0604030504040204" pitchFamily="34" charset="0"/>
              <a:ea typeface="Verdana" panose="020B0604030504040204" pitchFamily="34" charset="0"/>
              <a:cs typeface="Calibri"/>
            </a:endParaRPr>
          </a:p>
        </p:txBody>
      </p:sp>
      <p:sp>
        <p:nvSpPr>
          <p:cNvPr id="10" name="object 11">
            <a:extLst>
              <a:ext uri="{FF2B5EF4-FFF2-40B4-BE49-F238E27FC236}">
                <a16:creationId xmlns:a16="http://schemas.microsoft.com/office/drawing/2014/main" id="{9F7E158E-20CB-0FB9-0955-E056EAADD738}"/>
              </a:ext>
            </a:extLst>
          </p:cNvPr>
          <p:cNvSpPr txBox="1"/>
          <p:nvPr/>
        </p:nvSpPr>
        <p:spPr>
          <a:xfrm>
            <a:off x="195115" y="5229957"/>
            <a:ext cx="809158" cy="166712"/>
          </a:xfrm>
          <a:prstGeom prst="rect">
            <a:avLst/>
          </a:prstGeom>
        </p:spPr>
        <p:txBody>
          <a:bodyPr vert="horz" wrap="square" lIns="0" tIns="12700" rIns="0" bIns="0" rtlCol="0">
            <a:spAutoFit/>
          </a:bodyPr>
          <a:lstStyle/>
          <a:p>
            <a:pPr marL="12700" algn="r">
              <a:lnSpc>
                <a:spcPct val="100000"/>
              </a:lnSpc>
              <a:spcBef>
                <a:spcPts val="100"/>
              </a:spcBef>
            </a:pPr>
            <a:r>
              <a:rPr sz="1000" b="1" i="1" u="sng" spc="-10">
                <a:solidFill>
                  <a:srgbClr val="592B8A"/>
                </a:solidFill>
                <a:uFill>
                  <a:solidFill>
                    <a:srgbClr val="44536A"/>
                  </a:solidFill>
                </a:uFill>
                <a:latin typeface="Verdana" panose="020B0604030504040204" pitchFamily="34" charset="0"/>
                <a:ea typeface="Verdana" panose="020B0604030504040204" pitchFamily="34" charset="0"/>
                <a:cs typeface="Calibri"/>
              </a:rPr>
              <a:t>Notes</a:t>
            </a:r>
            <a:r>
              <a:rPr sz="1000" b="1" i="1" u="sng" spc="-10">
                <a:solidFill>
                  <a:srgbClr val="000000"/>
                </a:solidFill>
                <a:uFill>
                  <a:solidFill>
                    <a:srgbClr val="44536A"/>
                  </a:solidFill>
                </a:uFill>
                <a:latin typeface="Verdana" panose="020B0604030504040204" pitchFamily="34" charset="0"/>
                <a:ea typeface="Verdana" panose="020B0604030504040204" pitchFamily="34" charset="0"/>
                <a:cs typeface="Calibri"/>
              </a:rPr>
              <a:t>:</a:t>
            </a:r>
            <a:endParaRPr sz="1000" b="1">
              <a:solidFill>
                <a:srgbClr val="000000"/>
              </a:solidFill>
              <a:latin typeface="Verdana" panose="020B0604030504040204" pitchFamily="34" charset="0"/>
              <a:ea typeface="Verdana" panose="020B0604030504040204" pitchFamily="34" charset="0"/>
              <a:cs typeface="Calibri"/>
            </a:endParaRPr>
          </a:p>
        </p:txBody>
      </p:sp>
      <p:sp>
        <p:nvSpPr>
          <p:cNvPr id="11" name="object 12">
            <a:extLst>
              <a:ext uri="{FF2B5EF4-FFF2-40B4-BE49-F238E27FC236}">
                <a16:creationId xmlns:a16="http://schemas.microsoft.com/office/drawing/2014/main" id="{532CAB83-8760-E5F2-623C-807996E747D0}"/>
              </a:ext>
            </a:extLst>
          </p:cNvPr>
          <p:cNvSpPr txBox="1"/>
          <p:nvPr/>
        </p:nvSpPr>
        <p:spPr>
          <a:xfrm>
            <a:off x="1112329" y="5229957"/>
            <a:ext cx="10569131" cy="734175"/>
          </a:xfrm>
          <a:prstGeom prst="rect">
            <a:avLst/>
          </a:prstGeom>
        </p:spPr>
        <p:txBody>
          <a:bodyPr vert="horz" wrap="square" lIns="0" tIns="13335" rIns="0" bIns="0" rtlCol="0">
            <a:spAutoFit/>
          </a:bodyPr>
          <a:lstStyle/>
          <a:p>
            <a:pPr marL="355600" marR="5080" indent="-343535">
              <a:lnSpc>
                <a:spcPct val="100000"/>
              </a:lnSpc>
              <a:spcBef>
                <a:spcPts val="105"/>
              </a:spcBef>
              <a:buAutoNum type="arabicPeriod"/>
              <a:tabLst>
                <a:tab pos="355600" algn="l"/>
              </a:tabLst>
            </a:pPr>
            <a:r>
              <a:rPr sz="900" i="1">
                <a:solidFill>
                  <a:srgbClr val="592B8A"/>
                </a:solidFill>
                <a:latin typeface="Verdana" panose="020B0604030504040204" pitchFamily="34" charset="0"/>
                <a:ea typeface="Verdana" panose="020B0604030504040204" pitchFamily="34" charset="0"/>
                <a:cs typeface="Calibri"/>
              </a:rPr>
              <a:t>The</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Executive</a:t>
            </a:r>
            <a:r>
              <a:rPr sz="900" i="1" spc="-1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a:t>
            </a:r>
            <a:r>
              <a:rPr sz="900" i="1" spc="-5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currently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under 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bylaws,</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which</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gives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it</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authority</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to</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act for 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between</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meetings</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(within</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restrictions</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set</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10">
                <a:solidFill>
                  <a:srgbClr val="592B8A"/>
                </a:solidFill>
                <a:latin typeface="Verdana" panose="020B0604030504040204" pitchFamily="34" charset="0"/>
                <a:ea typeface="Verdana" panose="020B0604030504040204" pitchFamily="34" charset="0"/>
                <a:cs typeface="Calibri"/>
              </a:rPr>
              <a:t> </a:t>
            </a:r>
            <a:r>
              <a:rPr sz="900" i="1" spc="-50">
                <a:solidFill>
                  <a:srgbClr val="592B8A"/>
                </a:solidFill>
                <a:latin typeface="Verdana" panose="020B0604030504040204" pitchFamily="34" charset="0"/>
                <a:ea typeface="Verdana" panose="020B0604030504040204" pitchFamily="34" charset="0"/>
                <a:cs typeface="Calibri"/>
              </a:rPr>
              <a:t>&amp;</a:t>
            </a:r>
            <a:r>
              <a:rPr sz="900" i="1" spc="-10">
                <a:solidFill>
                  <a:srgbClr val="592B8A"/>
                </a:solidFill>
                <a:latin typeface="Verdana" panose="020B0604030504040204" pitchFamily="34" charset="0"/>
                <a:ea typeface="Verdana" panose="020B0604030504040204" pitchFamily="34" charset="0"/>
                <a:cs typeface="Calibri"/>
              </a:rPr>
              <a:t> bylaws)</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ts val="126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All other</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committees</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“standing</a:t>
            </a:r>
            <a:r>
              <a:rPr sz="900" i="1" spc="-30">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committees”</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designated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under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Sec</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7.01</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bylaws.</a:t>
            </a:r>
            <a:r>
              <a:rPr sz="900" i="1" spc="204">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They</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work</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policy</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&amp; program</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development</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around</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an</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issue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 </a:t>
            </a:r>
            <a:r>
              <a:rPr sz="900" i="1" spc="-10">
                <a:solidFill>
                  <a:srgbClr val="592B8A"/>
                </a:solidFill>
                <a:latin typeface="Verdana" panose="020B0604030504040204" pitchFamily="34" charset="0"/>
                <a:ea typeface="Verdana" panose="020B0604030504040204" pitchFamily="34" charset="0"/>
                <a:cs typeface="Calibri"/>
              </a:rPr>
              <a:t>operation.</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ct val="10000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Working</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Groups</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formed</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specific</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task</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limited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duration</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and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report</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their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work</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directly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to</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lang="en-US" sz="900" i="1">
                <a:solidFill>
                  <a:srgbClr val="592B8A"/>
                </a:solidFill>
                <a:latin typeface="Verdana" panose="020B0604030504040204" pitchFamily="34" charset="0"/>
                <a:ea typeface="Verdana" panose="020B0604030504040204" pitchFamily="34" charset="0"/>
                <a:cs typeface="Calibri"/>
              </a:rPr>
              <a:t>ReMA</a:t>
            </a:r>
            <a:r>
              <a:rPr sz="900" i="1" spc="-1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Board</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ct val="10000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Directors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governing</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organization</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&amp;</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acts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behalf</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association</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 </a:t>
            </a:r>
            <a:r>
              <a:rPr sz="900" i="1" spc="-10">
                <a:solidFill>
                  <a:srgbClr val="592B8A"/>
                </a:solidFill>
                <a:latin typeface="Verdana" panose="020B0604030504040204" pitchFamily="34" charset="0"/>
                <a:ea typeface="Verdana" panose="020B0604030504040204" pitchFamily="34" charset="0"/>
                <a:cs typeface="Calibri"/>
              </a:rPr>
              <a:t>whole)</a:t>
            </a:r>
            <a:endParaRPr sz="900">
              <a:solidFill>
                <a:srgbClr val="592B8A"/>
              </a:solidFill>
              <a:latin typeface="Verdana" panose="020B0604030504040204" pitchFamily="34" charset="0"/>
              <a:ea typeface="Verdana" panose="020B0604030504040204" pitchFamily="34" charset="0"/>
              <a:cs typeface="Calibri"/>
            </a:endParaRPr>
          </a:p>
        </p:txBody>
      </p:sp>
      <p:sp>
        <p:nvSpPr>
          <p:cNvPr id="12" name="object 13">
            <a:extLst>
              <a:ext uri="{FF2B5EF4-FFF2-40B4-BE49-F238E27FC236}">
                <a16:creationId xmlns:a16="http://schemas.microsoft.com/office/drawing/2014/main" id="{E0239E06-4F97-49AC-4DBD-9B08910ACED9}"/>
              </a:ext>
            </a:extLst>
          </p:cNvPr>
          <p:cNvSpPr txBox="1"/>
          <p:nvPr/>
        </p:nvSpPr>
        <p:spPr>
          <a:xfrm>
            <a:off x="972349" y="3969270"/>
            <a:ext cx="921593"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13" name="object 14">
            <a:extLst>
              <a:ext uri="{FF2B5EF4-FFF2-40B4-BE49-F238E27FC236}">
                <a16:creationId xmlns:a16="http://schemas.microsoft.com/office/drawing/2014/main" id="{1125F4D0-74E8-91BF-5189-8AB637B2B362}"/>
              </a:ext>
            </a:extLst>
          </p:cNvPr>
          <p:cNvSpPr txBox="1"/>
          <p:nvPr/>
        </p:nvSpPr>
        <p:spPr>
          <a:xfrm>
            <a:off x="10439028" y="3934778"/>
            <a:ext cx="835840"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Shredders</a:t>
            </a:r>
            <a:endParaRPr sz="1100" b="1">
              <a:solidFill>
                <a:srgbClr val="592B8A"/>
              </a:solidFill>
              <a:latin typeface="Verdana" panose="020B0604030504040204" pitchFamily="34" charset="0"/>
              <a:ea typeface="Verdana" panose="020B0604030504040204" pitchFamily="34" charset="0"/>
              <a:cs typeface="Calibri"/>
            </a:endParaRPr>
          </a:p>
        </p:txBody>
      </p:sp>
      <p:sp>
        <p:nvSpPr>
          <p:cNvPr id="14" name="object 15">
            <a:extLst>
              <a:ext uri="{FF2B5EF4-FFF2-40B4-BE49-F238E27FC236}">
                <a16:creationId xmlns:a16="http://schemas.microsoft.com/office/drawing/2014/main" id="{4781F474-A63C-7C7B-11A1-379839C74EC2}"/>
              </a:ext>
            </a:extLst>
          </p:cNvPr>
          <p:cNvSpPr txBox="1"/>
          <p:nvPr/>
        </p:nvSpPr>
        <p:spPr>
          <a:xfrm>
            <a:off x="3200405" y="3969270"/>
            <a:ext cx="3184626" cy="382156"/>
          </a:xfrm>
          <a:prstGeom prst="rect">
            <a:avLst/>
          </a:prstGeom>
        </p:spPr>
        <p:txBody>
          <a:bodyPr vert="horz" wrap="square" lIns="0" tIns="12700" rIns="0" bIns="0" rtlCol="0">
            <a:spAutoFit/>
          </a:bodyPr>
          <a:lstStyle/>
          <a:p>
            <a:pPr marL="12700">
              <a:lnSpc>
                <a:spcPct val="100000"/>
              </a:lnSpc>
              <a:spcBef>
                <a:spcPts val="100"/>
              </a:spcBef>
              <a:tabLst>
                <a:tab pos="1426210" algn="l"/>
                <a:tab pos="1941195" algn="l"/>
              </a:tabLst>
            </a:pPr>
            <a:r>
              <a:rPr b="1" spc="-15" baseline="1984">
                <a:solidFill>
                  <a:srgbClr val="592B8A"/>
                </a:solidFill>
                <a:latin typeface="Verdana" panose="020B0604030504040204" pitchFamily="34" charset="0"/>
                <a:ea typeface="Verdana" panose="020B0604030504040204" pitchFamily="34" charset="0"/>
                <a:cs typeface="Calibri"/>
              </a:rPr>
              <a:t>Communications</a:t>
            </a:r>
            <a:r>
              <a:rPr lang="en-US" b="1" spc="-15" baseline="1984">
                <a:solidFill>
                  <a:srgbClr val="592B8A"/>
                </a:solidFill>
                <a:latin typeface="Verdana" panose="020B0604030504040204" pitchFamily="34" charset="0"/>
                <a:ea typeface="Verdana" panose="020B0604030504040204" pitchFamily="34" charset="0"/>
                <a:cs typeface="Calibri"/>
              </a:rPr>
              <a:t>  Convention E&amp;T</a:t>
            </a:r>
            <a:r>
              <a:rPr b="1" baseline="1984">
                <a:solidFill>
                  <a:srgbClr val="592B8A"/>
                </a:solidFill>
                <a:latin typeface="Verdana" panose="020B0604030504040204" pitchFamily="34" charset="0"/>
                <a:ea typeface="Verdana" panose="020B0604030504040204" pitchFamily="34" charset="0"/>
                <a:cs typeface="Calibri"/>
              </a:rPr>
              <a:t>	</a:t>
            </a:r>
            <a:r>
              <a:rPr lang="en-US" b="1" baseline="1984">
                <a:solidFill>
                  <a:srgbClr val="592B8A"/>
                </a:solidFill>
                <a:latin typeface="Verdana" panose="020B0604030504040204" pitchFamily="34" charset="0"/>
                <a:ea typeface="Verdana" panose="020B0604030504040204" pitchFamily="34" charset="0"/>
                <a:cs typeface="Calibri"/>
              </a:rPr>
              <a:t>   </a:t>
            </a:r>
            <a:endParaRPr baseline="1984">
              <a:solidFill>
                <a:srgbClr val="592B8A"/>
              </a:solidFill>
              <a:latin typeface="Verdana" panose="020B0604030504040204" pitchFamily="34" charset="0"/>
              <a:ea typeface="Verdana" panose="020B0604030504040204" pitchFamily="34" charset="0"/>
              <a:cs typeface="Calibri"/>
            </a:endParaRPr>
          </a:p>
        </p:txBody>
      </p:sp>
      <p:sp>
        <p:nvSpPr>
          <p:cNvPr id="15" name="object 16">
            <a:extLst>
              <a:ext uri="{FF2B5EF4-FFF2-40B4-BE49-F238E27FC236}">
                <a16:creationId xmlns:a16="http://schemas.microsoft.com/office/drawing/2014/main" id="{375DDB15-7283-02F9-C4FA-D87E10FFAAFD}"/>
              </a:ext>
            </a:extLst>
          </p:cNvPr>
          <p:cNvSpPr txBox="1"/>
          <p:nvPr/>
        </p:nvSpPr>
        <p:spPr>
          <a:xfrm>
            <a:off x="1782105" y="3937175"/>
            <a:ext cx="1548542" cy="843821"/>
          </a:xfrm>
          <a:prstGeom prst="rect">
            <a:avLst/>
          </a:prstGeom>
        </p:spPr>
        <p:txBody>
          <a:bodyPr vert="horz" wrap="square" lIns="0" tIns="12700" rIns="0" bIns="0" rtlCol="0">
            <a:spAutoFit/>
          </a:bodyPr>
          <a:lstStyle/>
          <a:p>
            <a:pPr marL="238125" marR="229235" indent="-635" algn="ctr">
              <a:lnSpc>
                <a:spcPct val="100000"/>
              </a:lnSpc>
              <a:spcBef>
                <a:spcPts val="100"/>
              </a:spcBef>
            </a:pPr>
            <a:r>
              <a:rPr sz="1100" b="1">
                <a:solidFill>
                  <a:srgbClr val="592B8A"/>
                </a:solidFill>
                <a:latin typeface="Verdana" panose="020B0604030504040204" pitchFamily="34" charset="0"/>
                <a:ea typeface="Verdana" panose="020B0604030504040204" pitchFamily="34" charset="0"/>
                <a:cs typeface="Calibri"/>
              </a:rPr>
              <a:t>Challenges</a:t>
            </a:r>
            <a:r>
              <a:rPr sz="1100" b="1" spc="-70">
                <a:solidFill>
                  <a:srgbClr val="592B8A"/>
                </a:solidFill>
                <a:latin typeface="Verdana" panose="020B0604030504040204" pitchFamily="34" charset="0"/>
                <a:ea typeface="Verdana" panose="020B0604030504040204" pitchFamily="34" charset="0"/>
                <a:cs typeface="Calibri"/>
              </a:rPr>
              <a:t> </a:t>
            </a:r>
            <a:r>
              <a:rPr sz="1100" b="1" spc="-50">
                <a:solidFill>
                  <a:srgbClr val="592B8A"/>
                </a:solidFill>
                <a:latin typeface="Verdana" panose="020B0604030504040204" pitchFamily="34" charset="0"/>
                <a:ea typeface="Verdana" panose="020B0604030504040204" pitchFamily="34" charset="0"/>
                <a:cs typeface="Calibri"/>
              </a:rPr>
              <a:t>&amp; </a:t>
            </a:r>
            <a:r>
              <a:rPr sz="1100" b="1" spc="-10">
                <a:solidFill>
                  <a:srgbClr val="592B8A"/>
                </a:solidFill>
                <a:latin typeface="Verdana" panose="020B0604030504040204" pitchFamily="34" charset="0"/>
                <a:ea typeface="Verdana" panose="020B0604030504040204" pitchFamily="34" charset="0"/>
                <a:cs typeface="Calibri"/>
              </a:rPr>
              <a:t>Opportunities</a:t>
            </a:r>
            <a:endParaRPr sz="1100">
              <a:solidFill>
                <a:srgbClr val="592B8A"/>
              </a:solidFill>
              <a:latin typeface="Verdana" panose="020B0604030504040204" pitchFamily="34" charset="0"/>
              <a:ea typeface="Verdana" panose="020B0604030504040204" pitchFamily="34" charset="0"/>
              <a:cs typeface="Calibri"/>
            </a:endParaRPr>
          </a:p>
          <a:p>
            <a:pPr marL="12700" marR="5080" indent="635" algn="ctr">
              <a:lnSpc>
                <a:spcPct val="100000"/>
              </a:lnSpc>
              <a:spcBef>
                <a:spcPts val="30"/>
              </a:spcBef>
            </a:pPr>
            <a:r>
              <a:rPr sz="800">
                <a:solidFill>
                  <a:srgbClr val="592B8A"/>
                </a:solidFill>
                <a:latin typeface="Verdana" panose="020B0604030504040204" pitchFamily="34" charset="0"/>
                <a:ea typeface="Verdana" panose="020B0604030504040204" pitchFamily="34" charset="0"/>
                <a:cs typeface="Calibri"/>
              </a:rPr>
              <a:t>(mission</a:t>
            </a:r>
            <a:r>
              <a:rPr sz="800" spc="-3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will</a:t>
            </a:r>
            <a:r>
              <a:rPr sz="800" spc="-4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be</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merged</a:t>
            </a:r>
            <a:r>
              <a:rPr sz="800" spc="-10">
                <a:solidFill>
                  <a:srgbClr val="592B8A"/>
                </a:solidFill>
                <a:latin typeface="Verdana" panose="020B0604030504040204" pitchFamily="34" charset="0"/>
                <a:ea typeface="Verdana" panose="020B0604030504040204" pitchFamily="34" charset="0"/>
                <a:cs typeface="Calibri"/>
              </a:rPr>
              <a:t> </a:t>
            </a:r>
            <a:r>
              <a:rPr sz="800" spc="-20">
                <a:solidFill>
                  <a:srgbClr val="592B8A"/>
                </a:solidFill>
                <a:latin typeface="Verdana" panose="020B0604030504040204" pitchFamily="34" charset="0"/>
                <a:ea typeface="Verdana" panose="020B0604030504040204" pitchFamily="34" charset="0"/>
                <a:cs typeface="Calibri"/>
              </a:rPr>
              <a:t>into </a:t>
            </a:r>
            <a:r>
              <a:rPr sz="800">
                <a:solidFill>
                  <a:srgbClr val="592B8A"/>
                </a:solidFill>
                <a:latin typeface="Verdana" panose="020B0604030504040204" pitchFamily="34" charset="0"/>
                <a:ea typeface="Verdana" panose="020B0604030504040204" pitchFamily="34" charset="0"/>
                <a:cs typeface="Calibri"/>
              </a:rPr>
              <a:t>Board</a:t>
            </a:r>
            <a:r>
              <a:rPr sz="800" spc="-1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itself</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by</a:t>
            </a:r>
            <a:r>
              <a:rPr sz="800" spc="-2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year</a:t>
            </a:r>
            <a:r>
              <a:rPr sz="800" spc="-2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end</a:t>
            </a:r>
            <a:r>
              <a:rPr sz="800" spc="-15">
                <a:solidFill>
                  <a:srgbClr val="592B8A"/>
                </a:solidFill>
                <a:latin typeface="Verdana" panose="020B0604030504040204" pitchFamily="34" charset="0"/>
                <a:ea typeface="Verdana" panose="020B0604030504040204" pitchFamily="34" charset="0"/>
                <a:cs typeface="Calibri"/>
              </a:rPr>
              <a:t> </a:t>
            </a:r>
            <a:r>
              <a:rPr sz="800" spc="-25">
                <a:solidFill>
                  <a:srgbClr val="592B8A"/>
                </a:solidFill>
                <a:latin typeface="Verdana" panose="020B0604030504040204" pitchFamily="34" charset="0"/>
                <a:ea typeface="Verdana" panose="020B0604030504040204" pitchFamily="34" charset="0"/>
                <a:cs typeface="Calibri"/>
              </a:rPr>
              <a:t>as</a:t>
            </a:r>
            <a:r>
              <a:rPr sz="800">
                <a:solidFill>
                  <a:srgbClr val="592B8A"/>
                </a:solidFill>
                <a:latin typeface="Verdana" panose="020B0604030504040204" pitchFamily="34" charset="0"/>
                <a:ea typeface="Verdana" panose="020B0604030504040204" pitchFamily="34" charset="0"/>
                <a:cs typeface="Calibri"/>
              </a:rPr>
              <a:t> Board</a:t>
            </a:r>
            <a:r>
              <a:rPr sz="800" spc="-3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becomes</a:t>
            </a:r>
            <a:r>
              <a:rPr sz="800" spc="-20">
                <a:solidFill>
                  <a:srgbClr val="592B8A"/>
                </a:solidFill>
                <a:latin typeface="Verdana" panose="020B0604030504040204" pitchFamily="34" charset="0"/>
                <a:ea typeface="Verdana" panose="020B0604030504040204" pitchFamily="34" charset="0"/>
                <a:cs typeface="Calibri"/>
              </a:rPr>
              <a:t> more </a:t>
            </a:r>
            <a:r>
              <a:rPr sz="800">
                <a:solidFill>
                  <a:srgbClr val="592B8A"/>
                </a:solidFill>
                <a:latin typeface="Verdana" panose="020B0604030504040204" pitchFamily="34" charset="0"/>
                <a:ea typeface="Verdana" panose="020B0604030504040204" pitchFamily="34" charset="0"/>
                <a:cs typeface="Calibri"/>
              </a:rPr>
              <a:t>strategic</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&amp;</a:t>
            </a:r>
            <a:r>
              <a:rPr sz="800" spc="-3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forward</a:t>
            </a:r>
            <a:r>
              <a:rPr sz="800" spc="-25">
                <a:solidFill>
                  <a:srgbClr val="592B8A"/>
                </a:solidFill>
                <a:latin typeface="Verdana" panose="020B0604030504040204" pitchFamily="34" charset="0"/>
                <a:ea typeface="Verdana" panose="020B0604030504040204" pitchFamily="34" charset="0"/>
                <a:cs typeface="Calibri"/>
              </a:rPr>
              <a:t> </a:t>
            </a:r>
            <a:r>
              <a:rPr sz="800" spc="-10">
                <a:solidFill>
                  <a:srgbClr val="592B8A"/>
                </a:solidFill>
                <a:latin typeface="Verdana" panose="020B0604030504040204" pitchFamily="34" charset="0"/>
                <a:ea typeface="Verdana" panose="020B0604030504040204" pitchFamily="34" charset="0"/>
                <a:cs typeface="Calibri"/>
              </a:rPr>
              <a:t>thinking)</a:t>
            </a:r>
            <a:endParaRPr sz="800">
              <a:solidFill>
                <a:srgbClr val="592B8A"/>
              </a:solidFill>
              <a:latin typeface="Verdana" panose="020B0604030504040204" pitchFamily="34" charset="0"/>
              <a:ea typeface="Verdana" panose="020B0604030504040204" pitchFamily="34" charset="0"/>
              <a:cs typeface="Calibri"/>
            </a:endParaRPr>
          </a:p>
        </p:txBody>
      </p:sp>
      <p:sp>
        <p:nvSpPr>
          <p:cNvPr id="16" name="object 17">
            <a:extLst>
              <a:ext uri="{FF2B5EF4-FFF2-40B4-BE49-F238E27FC236}">
                <a16:creationId xmlns:a16="http://schemas.microsoft.com/office/drawing/2014/main" id="{7A5D2871-FDFC-0B01-6998-A9F717C53C54}"/>
              </a:ext>
            </a:extLst>
          </p:cNvPr>
          <p:cNvSpPr txBox="1"/>
          <p:nvPr/>
        </p:nvSpPr>
        <p:spPr>
          <a:xfrm>
            <a:off x="9937258" y="3909676"/>
            <a:ext cx="502138" cy="182101"/>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592B8A"/>
                </a:solidFill>
                <a:latin typeface="Verdana" panose="020B0604030504040204" pitchFamily="34" charset="0"/>
                <a:ea typeface="Verdana" panose="020B0604030504040204" pitchFamily="34" charset="0"/>
                <a:cs typeface="Calibri"/>
              </a:rPr>
              <a:t>Safe</a:t>
            </a:r>
            <a:endParaRPr sz="1100">
              <a:solidFill>
                <a:srgbClr val="592B8A"/>
              </a:solidFill>
              <a:latin typeface="Verdana" panose="020B0604030504040204" pitchFamily="34" charset="0"/>
              <a:ea typeface="Verdana" panose="020B0604030504040204" pitchFamily="34" charset="0"/>
              <a:cs typeface="Calibri"/>
            </a:endParaRPr>
          </a:p>
        </p:txBody>
      </p:sp>
      <p:sp>
        <p:nvSpPr>
          <p:cNvPr id="17" name="object 18">
            <a:extLst>
              <a:ext uri="{FF2B5EF4-FFF2-40B4-BE49-F238E27FC236}">
                <a16:creationId xmlns:a16="http://schemas.microsoft.com/office/drawing/2014/main" id="{78A1F9E7-D440-D18F-97B9-123055910358}"/>
              </a:ext>
            </a:extLst>
          </p:cNvPr>
          <p:cNvSpPr txBox="1"/>
          <p:nvPr/>
        </p:nvSpPr>
        <p:spPr>
          <a:xfrm>
            <a:off x="9686466" y="4074097"/>
            <a:ext cx="928617"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Operations</a:t>
            </a:r>
            <a:endParaRPr sz="1100">
              <a:solidFill>
                <a:srgbClr val="592B8A"/>
              </a:solidFill>
              <a:latin typeface="Verdana" panose="020B0604030504040204" pitchFamily="34" charset="0"/>
              <a:ea typeface="Verdana" panose="020B0604030504040204" pitchFamily="34" charset="0"/>
              <a:cs typeface="Calibri"/>
            </a:endParaRPr>
          </a:p>
        </p:txBody>
      </p:sp>
      <p:sp>
        <p:nvSpPr>
          <p:cNvPr id="18" name="object 19">
            <a:extLst>
              <a:ext uri="{FF2B5EF4-FFF2-40B4-BE49-F238E27FC236}">
                <a16:creationId xmlns:a16="http://schemas.microsoft.com/office/drawing/2014/main" id="{65C161C4-9F12-84FD-BF23-8E18FBA15AC9}"/>
              </a:ext>
            </a:extLst>
          </p:cNvPr>
          <p:cNvSpPr txBox="1"/>
          <p:nvPr/>
        </p:nvSpPr>
        <p:spPr>
          <a:xfrm>
            <a:off x="11360674" y="3908071"/>
            <a:ext cx="475479"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Trade</a:t>
            </a:r>
            <a:endParaRPr sz="1100">
              <a:solidFill>
                <a:srgbClr val="592B8A"/>
              </a:solidFill>
              <a:latin typeface="Verdana" panose="020B0604030504040204" pitchFamily="34" charset="0"/>
              <a:ea typeface="Verdana" panose="020B0604030504040204" pitchFamily="34" charset="0"/>
              <a:cs typeface="Calibri"/>
            </a:endParaRPr>
          </a:p>
        </p:txBody>
      </p:sp>
      <p:grpSp>
        <p:nvGrpSpPr>
          <p:cNvPr id="19" name="object 20">
            <a:extLst>
              <a:ext uri="{FF2B5EF4-FFF2-40B4-BE49-F238E27FC236}">
                <a16:creationId xmlns:a16="http://schemas.microsoft.com/office/drawing/2014/main" id="{EB0AF8B6-953B-4A9A-03F4-C7E0A8E983A6}"/>
              </a:ext>
            </a:extLst>
          </p:cNvPr>
          <p:cNvGrpSpPr/>
          <p:nvPr/>
        </p:nvGrpSpPr>
        <p:grpSpPr>
          <a:xfrm>
            <a:off x="590169" y="3499484"/>
            <a:ext cx="10987405" cy="472440"/>
            <a:chOff x="590169" y="3499484"/>
            <a:chExt cx="10987405" cy="472440"/>
          </a:xfrm>
        </p:grpSpPr>
        <p:sp>
          <p:nvSpPr>
            <p:cNvPr id="20" name="object 21">
              <a:extLst>
                <a:ext uri="{FF2B5EF4-FFF2-40B4-BE49-F238E27FC236}">
                  <a16:creationId xmlns:a16="http://schemas.microsoft.com/office/drawing/2014/main" id="{086D887E-CC84-C6AD-31A7-2AFCFAF66710}"/>
                </a:ext>
              </a:extLst>
            </p:cNvPr>
            <p:cNvSpPr/>
            <p:nvPr/>
          </p:nvSpPr>
          <p:spPr>
            <a:xfrm>
              <a:off x="599694"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1" name="object 22">
              <a:extLst>
                <a:ext uri="{FF2B5EF4-FFF2-40B4-BE49-F238E27FC236}">
                  <a16:creationId xmlns:a16="http://schemas.microsoft.com/office/drawing/2014/main" id="{80E2302C-00AF-556B-D6CD-12E997072C1C}"/>
                </a:ext>
              </a:extLst>
            </p:cNvPr>
            <p:cNvSpPr/>
            <p:nvPr/>
          </p:nvSpPr>
          <p:spPr>
            <a:xfrm>
              <a:off x="1410461"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2" name="object 23">
              <a:extLst>
                <a:ext uri="{FF2B5EF4-FFF2-40B4-BE49-F238E27FC236}">
                  <a16:creationId xmlns:a16="http://schemas.microsoft.com/office/drawing/2014/main" id="{FAEA75B6-DEEC-F580-6892-A8AB96D209A7}"/>
                </a:ext>
              </a:extLst>
            </p:cNvPr>
            <p:cNvSpPr/>
            <p:nvPr/>
          </p:nvSpPr>
          <p:spPr>
            <a:xfrm>
              <a:off x="2519933"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3" name="object 24">
              <a:extLst>
                <a:ext uri="{FF2B5EF4-FFF2-40B4-BE49-F238E27FC236}">
                  <a16:creationId xmlns:a16="http://schemas.microsoft.com/office/drawing/2014/main" id="{98BD441F-FE8F-BB31-A6B5-E86C2960E371}"/>
                </a:ext>
              </a:extLst>
            </p:cNvPr>
            <p:cNvSpPr/>
            <p:nvPr/>
          </p:nvSpPr>
          <p:spPr>
            <a:xfrm>
              <a:off x="4179570" y="3534917"/>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4" name="object 25">
              <a:extLst>
                <a:ext uri="{FF2B5EF4-FFF2-40B4-BE49-F238E27FC236}">
                  <a16:creationId xmlns:a16="http://schemas.microsoft.com/office/drawing/2014/main" id="{11534BAC-0AE3-A160-936B-6D3D71FDC9DD}"/>
                </a:ext>
              </a:extLst>
            </p:cNvPr>
            <p:cNvSpPr/>
            <p:nvPr/>
          </p:nvSpPr>
          <p:spPr>
            <a:xfrm>
              <a:off x="5007102"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5" name="object 26">
              <a:extLst>
                <a:ext uri="{FF2B5EF4-FFF2-40B4-BE49-F238E27FC236}">
                  <a16:creationId xmlns:a16="http://schemas.microsoft.com/office/drawing/2014/main" id="{31B80290-1967-BD2C-FE11-56A7F7D415C3}"/>
                </a:ext>
              </a:extLst>
            </p:cNvPr>
            <p:cNvSpPr/>
            <p:nvPr/>
          </p:nvSpPr>
          <p:spPr>
            <a:xfrm>
              <a:off x="5790438" y="35471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6" name="object 27">
              <a:extLst>
                <a:ext uri="{FF2B5EF4-FFF2-40B4-BE49-F238E27FC236}">
                  <a16:creationId xmlns:a16="http://schemas.microsoft.com/office/drawing/2014/main" id="{A15310AD-34D1-7BF0-2DB5-C5AFC3F85C1C}"/>
                </a:ext>
              </a:extLst>
            </p:cNvPr>
            <p:cNvSpPr/>
            <p:nvPr/>
          </p:nvSpPr>
          <p:spPr>
            <a:xfrm>
              <a:off x="7536941" y="3544061"/>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7" name="object 28">
              <a:extLst>
                <a:ext uri="{FF2B5EF4-FFF2-40B4-BE49-F238E27FC236}">
                  <a16:creationId xmlns:a16="http://schemas.microsoft.com/office/drawing/2014/main" id="{39A1804B-BA4A-5E2E-DBF4-DB356A4A8043}"/>
                </a:ext>
              </a:extLst>
            </p:cNvPr>
            <p:cNvSpPr/>
            <p:nvPr/>
          </p:nvSpPr>
          <p:spPr>
            <a:xfrm>
              <a:off x="8660129" y="35471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8" name="object 29">
              <a:extLst>
                <a:ext uri="{FF2B5EF4-FFF2-40B4-BE49-F238E27FC236}">
                  <a16:creationId xmlns:a16="http://schemas.microsoft.com/office/drawing/2014/main" id="{235E3881-870D-2E80-478C-FFB76B2F5146}"/>
                </a:ext>
              </a:extLst>
            </p:cNvPr>
            <p:cNvSpPr/>
            <p:nvPr/>
          </p:nvSpPr>
          <p:spPr>
            <a:xfrm>
              <a:off x="9435846" y="3525773"/>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9" name="object 30">
              <a:extLst>
                <a:ext uri="{FF2B5EF4-FFF2-40B4-BE49-F238E27FC236}">
                  <a16:creationId xmlns:a16="http://schemas.microsoft.com/office/drawing/2014/main" id="{69C946CE-7FC7-1D75-1B91-5CEFF5DB7877}"/>
                </a:ext>
              </a:extLst>
            </p:cNvPr>
            <p:cNvSpPr/>
            <p:nvPr/>
          </p:nvSpPr>
          <p:spPr>
            <a:xfrm>
              <a:off x="10136886"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0" name="object 31">
              <a:extLst>
                <a:ext uri="{FF2B5EF4-FFF2-40B4-BE49-F238E27FC236}">
                  <a16:creationId xmlns:a16="http://schemas.microsoft.com/office/drawing/2014/main" id="{A5088DF5-8C7A-E0E4-47B8-04848BE9A5B5}"/>
                </a:ext>
              </a:extLst>
            </p:cNvPr>
            <p:cNvSpPr/>
            <p:nvPr/>
          </p:nvSpPr>
          <p:spPr>
            <a:xfrm>
              <a:off x="10859262"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1" name="object 32">
              <a:extLst>
                <a:ext uri="{FF2B5EF4-FFF2-40B4-BE49-F238E27FC236}">
                  <a16:creationId xmlns:a16="http://schemas.microsoft.com/office/drawing/2014/main" id="{E3DE8DCE-DCB9-D434-F565-B9E0DD4100EF}"/>
                </a:ext>
              </a:extLst>
            </p:cNvPr>
            <p:cNvSpPr/>
            <p:nvPr/>
          </p:nvSpPr>
          <p:spPr>
            <a:xfrm>
              <a:off x="11567922" y="35090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2" name="object 33">
              <a:extLst>
                <a:ext uri="{FF2B5EF4-FFF2-40B4-BE49-F238E27FC236}">
                  <a16:creationId xmlns:a16="http://schemas.microsoft.com/office/drawing/2014/main" id="{A81F7D21-42C1-3BD5-C340-4DCEE679810C}"/>
                </a:ext>
              </a:extLst>
            </p:cNvPr>
            <p:cNvSpPr/>
            <p:nvPr/>
          </p:nvSpPr>
          <p:spPr>
            <a:xfrm>
              <a:off x="6781038" y="3525773"/>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33" name="object 34">
            <a:extLst>
              <a:ext uri="{FF2B5EF4-FFF2-40B4-BE49-F238E27FC236}">
                <a16:creationId xmlns:a16="http://schemas.microsoft.com/office/drawing/2014/main" id="{EA5BB1FC-92A0-EDE5-DC0A-CA9587E71823}"/>
              </a:ext>
            </a:extLst>
          </p:cNvPr>
          <p:cNvSpPr txBox="1"/>
          <p:nvPr/>
        </p:nvSpPr>
        <p:spPr>
          <a:xfrm>
            <a:off x="7120607" y="4616659"/>
            <a:ext cx="1108984" cy="135293"/>
          </a:xfrm>
          <a:prstGeom prst="rect">
            <a:avLst/>
          </a:prstGeom>
        </p:spPr>
        <p:txBody>
          <a:bodyPr vert="horz" wrap="square" lIns="0" tIns="12065" rIns="0" bIns="0" rtlCol="0">
            <a:spAutoFit/>
          </a:bodyPr>
          <a:lstStyle/>
          <a:p>
            <a:pPr marL="12700">
              <a:lnSpc>
                <a:spcPct val="100000"/>
              </a:lnSpc>
              <a:spcBef>
                <a:spcPts val="95"/>
              </a:spcBef>
            </a:pPr>
            <a:r>
              <a:rPr sz="800" i="1">
                <a:solidFill>
                  <a:srgbClr val="592B8A"/>
                </a:solidFill>
                <a:latin typeface="Verdana" panose="020B0604030504040204" pitchFamily="34" charset="0"/>
                <a:ea typeface="Verdana" panose="020B0604030504040204" pitchFamily="34" charset="0"/>
                <a:cs typeface="Calibri"/>
              </a:rPr>
              <a:t>PFAS</a:t>
            </a:r>
            <a:r>
              <a:rPr sz="800" i="1" spc="-25">
                <a:solidFill>
                  <a:srgbClr val="592B8A"/>
                </a:solidFill>
                <a:latin typeface="Verdana" panose="020B0604030504040204" pitchFamily="34" charset="0"/>
                <a:ea typeface="Verdana" panose="020B0604030504040204" pitchFamily="34" charset="0"/>
                <a:cs typeface="Calibri"/>
              </a:rPr>
              <a:t> </a:t>
            </a:r>
            <a:r>
              <a:rPr sz="800" i="1" spc="-10">
                <a:solidFill>
                  <a:srgbClr val="592B8A"/>
                </a:solidFill>
                <a:latin typeface="Verdana" panose="020B0604030504040204" pitchFamily="34" charset="0"/>
                <a:ea typeface="Verdana" panose="020B0604030504040204" pitchFamily="34" charset="0"/>
                <a:cs typeface="Calibri"/>
              </a:rPr>
              <a:t>Subcommittee</a:t>
            </a:r>
            <a:endParaRPr sz="800">
              <a:solidFill>
                <a:srgbClr val="592B8A"/>
              </a:solidFill>
              <a:latin typeface="Verdana" panose="020B0604030504040204" pitchFamily="34" charset="0"/>
              <a:ea typeface="Verdana" panose="020B0604030504040204" pitchFamily="34" charset="0"/>
              <a:cs typeface="Calibri"/>
            </a:endParaRPr>
          </a:p>
        </p:txBody>
      </p:sp>
      <p:sp>
        <p:nvSpPr>
          <p:cNvPr id="34" name="object 35">
            <a:extLst>
              <a:ext uri="{FF2B5EF4-FFF2-40B4-BE49-F238E27FC236}">
                <a16:creationId xmlns:a16="http://schemas.microsoft.com/office/drawing/2014/main" id="{DB5C6922-6FC6-7E3B-3866-742ABF73FA72}"/>
              </a:ext>
            </a:extLst>
          </p:cNvPr>
          <p:cNvSpPr/>
          <p:nvPr/>
        </p:nvSpPr>
        <p:spPr>
          <a:xfrm>
            <a:off x="7536179" y="4347965"/>
            <a:ext cx="0" cy="226695"/>
          </a:xfrm>
          <a:custGeom>
            <a:avLst/>
            <a:gdLst/>
            <a:ahLst/>
            <a:cxnLst/>
            <a:rect l="l" t="t" r="r" b="b"/>
            <a:pathLst>
              <a:path h="226695">
                <a:moveTo>
                  <a:pt x="0" y="0"/>
                </a:moveTo>
                <a:lnTo>
                  <a:pt x="0" y="226148"/>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5" name="object 36">
            <a:extLst>
              <a:ext uri="{FF2B5EF4-FFF2-40B4-BE49-F238E27FC236}">
                <a16:creationId xmlns:a16="http://schemas.microsoft.com/office/drawing/2014/main" id="{4E24D915-BE39-F448-3AB3-1437E91D9329}"/>
              </a:ext>
            </a:extLst>
          </p:cNvPr>
          <p:cNvSpPr/>
          <p:nvPr/>
        </p:nvSpPr>
        <p:spPr>
          <a:xfrm>
            <a:off x="6704517" y="4149133"/>
            <a:ext cx="0" cy="245110"/>
          </a:xfrm>
          <a:custGeom>
            <a:avLst/>
            <a:gdLst/>
            <a:ahLst/>
            <a:cxnLst/>
            <a:rect l="l" t="t" r="r" b="b"/>
            <a:pathLst>
              <a:path h="245110">
                <a:moveTo>
                  <a:pt x="0" y="0"/>
                </a:moveTo>
                <a:lnTo>
                  <a:pt x="0" y="244652"/>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6" name="object 37">
            <a:extLst>
              <a:ext uri="{FF2B5EF4-FFF2-40B4-BE49-F238E27FC236}">
                <a16:creationId xmlns:a16="http://schemas.microsoft.com/office/drawing/2014/main" id="{DBC5550A-674F-2769-AF25-87770788BF37}"/>
              </a:ext>
            </a:extLst>
          </p:cNvPr>
          <p:cNvSpPr txBox="1"/>
          <p:nvPr/>
        </p:nvSpPr>
        <p:spPr>
          <a:xfrm>
            <a:off x="6055134" y="3966358"/>
            <a:ext cx="3704207" cy="543739"/>
          </a:xfrm>
          <a:prstGeom prst="rect">
            <a:avLst/>
          </a:prstGeom>
        </p:spPr>
        <p:txBody>
          <a:bodyPr vert="horz" wrap="square" lIns="0" tIns="12700" rIns="0" bIns="0" rtlCol="0">
            <a:spAutoFit/>
          </a:bodyPr>
          <a:lstStyle/>
          <a:p>
            <a:pPr marL="1019175" marR="5080" indent="-762635">
              <a:lnSpc>
                <a:spcPct val="100000"/>
              </a:lnSpc>
              <a:spcBef>
                <a:spcPts val="100"/>
              </a:spcBef>
              <a:tabLst>
                <a:tab pos="3075940" algn="l"/>
              </a:tabLst>
            </a:pPr>
            <a:r>
              <a:rPr b="1" baseline="1984">
                <a:solidFill>
                  <a:srgbClr val="592B8A"/>
                </a:solidFill>
                <a:latin typeface="Verdana" panose="020B0604030504040204" pitchFamily="34" charset="0"/>
                <a:ea typeface="Verdana" panose="020B0604030504040204" pitchFamily="34" charset="0"/>
                <a:cs typeface="Calibri"/>
              </a:rPr>
              <a:t>Finance</a:t>
            </a:r>
            <a:r>
              <a:rPr b="1" spc="292" baseline="1984">
                <a:solidFill>
                  <a:srgbClr val="592B8A"/>
                </a:solidFill>
                <a:latin typeface="Verdana" panose="020B0604030504040204" pitchFamily="34" charset="0"/>
                <a:ea typeface="Verdana" panose="020B0604030504040204" pitchFamily="34" charset="0"/>
                <a:cs typeface="Calibri"/>
              </a:rPr>
              <a:t> </a:t>
            </a:r>
            <a:r>
              <a:rPr sz="1100" b="1">
                <a:solidFill>
                  <a:srgbClr val="592B8A"/>
                </a:solidFill>
                <a:latin typeface="Verdana" panose="020B0604030504040204" pitchFamily="34" charset="0"/>
                <a:ea typeface="Verdana" panose="020B0604030504040204" pitchFamily="34" charset="0"/>
                <a:cs typeface="Calibri"/>
              </a:rPr>
              <a:t>Government</a:t>
            </a:r>
            <a:r>
              <a:rPr sz="1100" b="1" spc="395">
                <a:solidFill>
                  <a:srgbClr val="592B8A"/>
                </a:solidFill>
                <a:latin typeface="Verdana" panose="020B0604030504040204" pitchFamily="34" charset="0"/>
                <a:ea typeface="Verdana" panose="020B0604030504040204" pitchFamily="34" charset="0"/>
                <a:cs typeface="Calibri"/>
              </a:rPr>
              <a:t> </a:t>
            </a:r>
            <a:r>
              <a:rPr b="1" spc="-15" baseline="3968">
                <a:solidFill>
                  <a:srgbClr val="592B8A"/>
                </a:solidFill>
                <a:latin typeface="Verdana" panose="020B0604030504040204" pitchFamily="34" charset="0"/>
                <a:ea typeface="Verdana" panose="020B0604030504040204" pitchFamily="34" charset="0"/>
                <a:cs typeface="Calibri"/>
              </a:rPr>
              <a:t>Membership</a:t>
            </a:r>
            <a:r>
              <a:rPr lang="en-US" b="1" spc="-15" baseline="3968">
                <a:solidFill>
                  <a:srgbClr val="592B8A"/>
                </a:solidFill>
                <a:latin typeface="Verdana" panose="020B0604030504040204" pitchFamily="34" charset="0"/>
                <a:ea typeface="Verdana" panose="020B0604030504040204" pitchFamily="34" charset="0"/>
                <a:cs typeface="Calibri"/>
              </a:rPr>
              <a:t>    </a:t>
            </a:r>
            <a:r>
              <a:rPr b="1" spc="-37" baseline="1984">
                <a:solidFill>
                  <a:srgbClr val="592B8A"/>
                </a:solidFill>
                <a:latin typeface="Verdana" panose="020B0604030504040204" pitchFamily="34" charset="0"/>
                <a:ea typeface="Verdana" panose="020B0604030504040204" pitchFamily="34" charset="0"/>
                <a:cs typeface="Calibri"/>
              </a:rPr>
              <a:t>MRF </a:t>
            </a:r>
            <a:r>
              <a:rPr sz="1100" b="1" spc="-10">
                <a:solidFill>
                  <a:srgbClr val="592B8A"/>
                </a:solidFill>
                <a:latin typeface="Verdana" panose="020B0604030504040204" pitchFamily="34" charset="0"/>
                <a:ea typeface="Verdana" panose="020B0604030504040204" pitchFamily="34" charset="0"/>
                <a:cs typeface="Calibri"/>
              </a:rPr>
              <a:t>Relations</a:t>
            </a:r>
            <a:endParaRPr sz="1100">
              <a:solidFill>
                <a:srgbClr val="592B8A"/>
              </a:solidFill>
              <a:latin typeface="Verdana" panose="020B0604030504040204" pitchFamily="34" charset="0"/>
              <a:ea typeface="Verdana" panose="020B0604030504040204" pitchFamily="34" charset="0"/>
              <a:cs typeface="Calibri"/>
            </a:endParaRPr>
          </a:p>
          <a:p>
            <a:pPr marL="12700">
              <a:lnSpc>
                <a:spcPct val="100000"/>
              </a:lnSpc>
              <a:spcBef>
                <a:spcPts val="310"/>
              </a:spcBef>
            </a:pPr>
            <a:endParaRPr sz="800">
              <a:latin typeface="Verdana" panose="020B0604030504040204" pitchFamily="34" charset="0"/>
              <a:ea typeface="Verdana" panose="020B0604030504040204" pitchFamily="34" charset="0"/>
              <a:cs typeface="Calibri"/>
            </a:endParaRPr>
          </a:p>
        </p:txBody>
      </p:sp>
      <p:sp>
        <p:nvSpPr>
          <p:cNvPr id="37" name="object 38">
            <a:extLst>
              <a:ext uri="{FF2B5EF4-FFF2-40B4-BE49-F238E27FC236}">
                <a16:creationId xmlns:a16="http://schemas.microsoft.com/office/drawing/2014/main" id="{DD5CD918-5223-90C3-8797-D900367ABE9B}"/>
              </a:ext>
            </a:extLst>
          </p:cNvPr>
          <p:cNvSpPr txBox="1"/>
          <p:nvPr/>
        </p:nvSpPr>
        <p:spPr>
          <a:xfrm>
            <a:off x="6319072" y="4402643"/>
            <a:ext cx="770890" cy="258404"/>
          </a:xfrm>
          <a:prstGeom prst="rect">
            <a:avLst/>
          </a:prstGeom>
        </p:spPr>
        <p:txBody>
          <a:bodyPr vert="horz" wrap="square" lIns="0" tIns="12065" rIns="0" bIns="0" rtlCol="0">
            <a:spAutoFit/>
          </a:bodyPr>
          <a:lstStyle/>
          <a:p>
            <a:pPr marL="12700">
              <a:lnSpc>
                <a:spcPct val="100000"/>
              </a:lnSpc>
              <a:spcBef>
                <a:spcPts val="95"/>
              </a:spcBef>
            </a:pPr>
            <a:r>
              <a:rPr lang="en-US" sz="800" i="1" spc="-10">
                <a:solidFill>
                  <a:srgbClr val="592B8A"/>
                </a:solidFill>
                <a:latin typeface="Verdana" panose="020B0604030504040204" pitchFamily="34" charset="0"/>
                <a:ea typeface="Verdana" panose="020B0604030504040204" pitchFamily="34" charset="0"/>
                <a:cs typeface="Calibri"/>
              </a:rPr>
              <a:t>Investment </a:t>
            </a:r>
            <a:r>
              <a:rPr sz="800" i="1" spc="-10">
                <a:solidFill>
                  <a:srgbClr val="592B8A"/>
                </a:solidFill>
                <a:latin typeface="Verdana" panose="020B0604030504040204" pitchFamily="34" charset="0"/>
                <a:ea typeface="Verdana" panose="020B0604030504040204" pitchFamily="34" charset="0"/>
                <a:cs typeface="Calibri"/>
              </a:rPr>
              <a:t>Subcommittee</a:t>
            </a:r>
            <a:endParaRPr sz="800">
              <a:solidFill>
                <a:srgbClr val="592B8A"/>
              </a:solidFill>
              <a:latin typeface="Verdana" panose="020B0604030504040204" pitchFamily="34" charset="0"/>
              <a:ea typeface="Verdana" panose="020B0604030504040204" pitchFamily="34" charset="0"/>
              <a:cs typeface="Calibri"/>
            </a:endParaRPr>
          </a:p>
        </p:txBody>
      </p:sp>
      <p:grpSp>
        <p:nvGrpSpPr>
          <p:cNvPr id="42" name="object 43">
            <a:extLst>
              <a:ext uri="{FF2B5EF4-FFF2-40B4-BE49-F238E27FC236}">
                <a16:creationId xmlns:a16="http://schemas.microsoft.com/office/drawing/2014/main" id="{C8BD0849-B2B8-6256-9C41-1D65E1477923}"/>
              </a:ext>
            </a:extLst>
          </p:cNvPr>
          <p:cNvGrpSpPr/>
          <p:nvPr/>
        </p:nvGrpSpPr>
        <p:grpSpPr>
          <a:xfrm>
            <a:off x="5800216" y="2350260"/>
            <a:ext cx="1583690" cy="418061"/>
            <a:chOff x="5753861" y="2309622"/>
            <a:chExt cx="1630045" cy="422909"/>
          </a:xfrm>
        </p:grpSpPr>
        <p:sp>
          <p:nvSpPr>
            <p:cNvPr id="43" name="object 44">
              <a:extLst>
                <a:ext uri="{FF2B5EF4-FFF2-40B4-BE49-F238E27FC236}">
                  <a16:creationId xmlns:a16="http://schemas.microsoft.com/office/drawing/2014/main" id="{9B871932-AD16-89B4-1BE3-1B79CEA64A85}"/>
                </a:ext>
              </a:extLst>
            </p:cNvPr>
            <p:cNvSpPr/>
            <p:nvPr/>
          </p:nvSpPr>
          <p:spPr>
            <a:xfrm>
              <a:off x="5753861" y="2320290"/>
              <a:ext cx="1621155" cy="0"/>
            </a:xfrm>
            <a:custGeom>
              <a:avLst/>
              <a:gdLst/>
              <a:ahLst/>
              <a:cxnLst/>
              <a:rect l="l" t="t" r="r" b="b"/>
              <a:pathLst>
                <a:path w="1621154">
                  <a:moveTo>
                    <a:pt x="0" y="0"/>
                  </a:moveTo>
                  <a:lnTo>
                    <a:pt x="1620583"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44" name="object 45">
              <a:extLst>
                <a:ext uri="{FF2B5EF4-FFF2-40B4-BE49-F238E27FC236}">
                  <a16:creationId xmlns:a16="http://schemas.microsoft.com/office/drawing/2014/main" id="{316852BF-53C3-320B-FA4B-77AA3BBC6DE2}"/>
                </a:ext>
              </a:extLst>
            </p:cNvPr>
            <p:cNvSpPr/>
            <p:nvPr/>
          </p:nvSpPr>
          <p:spPr>
            <a:xfrm>
              <a:off x="6694169" y="2309622"/>
              <a:ext cx="0" cy="422909"/>
            </a:xfrm>
            <a:custGeom>
              <a:avLst/>
              <a:gdLst/>
              <a:ahLst/>
              <a:cxnLst/>
              <a:rect l="l" t="t" r="r" b="b"/>
              <a:pathLst>
                <a:path h="422910">
                  <a:moveTo>
                    <a:pt x="0" y="0"/>
                  </a:moveTo>
                  <a:lnTo>
                    <a:pt x="0" y="422617"/>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45" name="object 46">
              <a:extLst>
                <a:ext uri="{FF2B5EF4-FFF2-40B4-BE49-F238E27FC236}">
                  <a16:creationId xmlns:a16="http://schemas.microsoft.com/office/drawing/2014/main" id="{DD678188-4728-AC3F-2AF3-0EC8AE973F18}"/>
                </a:ext>
              </a:extLst>
            </p:cNvPr>
            <p:cNvSpPr/>
            <p:nvPr/>
          </p:nvSpPr>
          <p:spPr>
            <a:xfrm>
              <a:off x="7373873" y="2309622"/>
              <a:ext cx="0" cy="369570"/>
            </a:xfrm>
            <a:custGeom>
              <a:avLst/>
              <a:gdLst/>
              <a:ahLst/>
              <a:cxnLst/>
              <a:rect l="l" t="t" r="r" b="b"/>
              <a:pathLst>
                <a:path h="369569">
                  <a:moveTo>
                    <a:pt x="0" y="0"/>
                  </a:moveTo>
                  <a:lnTo>
                    <a:pt x="0" y="36948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46" name="object 47">
            <a:extLst>
              <a:ext uri="{FF2B5EF4-FFF2-40B4-BE49-F238E27FC236}">
                <a16:creationId xmlns:a16="http://schemas.microsoft.com/office/drawing/2014/main" id="{9283C6B7-855A-F459-EBDF-31BD05FBD9E1}"/>
              </a:ext>
            </a:extLst>
          </p:cNvPr>
          <p:cNvSpPr txBox="1"/>
          <p:nvPr/>
        </p:nvSpPr>
        <p:spPr>
          <a:xfrm>
            <a:off x="6188162" y="2727683"/>
            <a:ext cx="2041429" cy="321242"/>
          </a:xfrm>
          <a:prstGeom prst="rect">
            <a:avLst/>
          </a:prstGeom>
        </p:spPr>
        <p:txBody>
          <a:bodyPr vert="horz" wrap="square" lIns="0" tIns="13335" rIns="0" bIns="0" rtlCol="0">
            <a:spAutoFit/>
          </a:bodyPr>
          <a:lstStyle/>
          <a:p>
            <a:pPr marL="12700" marR="5080" indent="25400">
              <a:lnSpc>
                <a:spcPct val="100000"/>
              </a:lnSpc>
              <a:spcBef>
                <a:spcPts val="105"/>
              </a:spcBef>
              <a:tabLst>
                <a:tab pos="1052830" algn="l"/>
                <a:tab pos="1174750" algn="l"/>
              </a:tabLst>
            </a:pPr>
            <a:r>
              <a:rPr sz="1000" b="1" i="1">
                <a:solidFill>
                  <a:srgbClr val="592B8A"/>
                </a:solidFill>
                <a:latin typeface="Verdana" panose="020B0604030504040204" pitchFamily="34" charset="0"/>
                <a:ea typeface="Verdana" panose="020B0604030504040204" pitchFamily="34" charset="0"/>
                <a:cs typeface="Calibri"/>
              </a:rPr>
              <a:t>Market</a:t>
            </a:r>
            <a:r>
              <a:rPr sz="1000" b="1" i="1" spc="-20">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Access</a:t>
            </a:r>
            <a:r>
              <a:rPr sz="1000" b="1" i="1">
                <a:solidFill>
                  <a:srgbClr val="592B8A"/>
                </a:solidFill>
                <a:latin typeface="Verdana" panose="020B0604030504040204" pitchFamily="34" charset="0"/>
                <a:ea typeface="Verdana" panose="020B0604030504040204" pitchFamily="34" charset="0"/>
                <a:cs typeface="Calibri"/>
              </a:rPr>
              <a:t>		EV</a:t>
            </a:r>
            <a:r>
              <a:rPr sz="1000" b="1" i="1" spc="-5">
                <a:solidFill>
                  <a:srgbClr val="592B8A"/>
                </a:solidFill>
                <a:latin typeface="Verdana" panose="020B0604030504040204" pitchFamily="34" charset="0"/>
                <a:ea typeface="Verdana" panose="020B0604030504040204" pitchFamily="34" charset="0"/>
                <a:cs typeface="Calibri"/>
              </a:rPr>
              <a:t> </a:t>
            </a:r>
            <a:r>
              <a:rPr sz="1000" b="1" i="1" spc="-50">
                <a:solidFill>
                  <a:srgbClr val="592B8A"/>
                </a:solidFill>
                <a:latin typeface="Verdana" panose="020B0604030504040204" pitchFamily="34" charset="0"/>
                <a:ea typeface="Verdana" panose="020B0604030504040204" pitchFamily="34" charset="0"/>
                <a:cs typeface="Calibri"/>
              </a:rPr>
              <a:t>&amp;</a:t>
            </a:r>
            <a:r>
              <a:rPr sz="1000" b="1" i="1">
                <a:solidFill>
                  <a:srgbClr val="592B8A"/>
                </a:solidFill>
                <a:latin typeface="Verdana" panose="020B0604030504040204" pitchFamily="34" charset="0"/>
                <a:ea typeface="Verdana" panose="020B0604030504040204" pitchFamily="34" charset="0"/>
                <a:cs typeface="Calibri"/>
              </a:rPr>
              <a:t> 	</a:t>
            </a:r>
            <a:r>
              <a:rPr lang="en-US" sz="1000" b="1" i="1">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Batteries</a:t>
            </a:r>
            <a:endParaRPr sz="1000">
              <a:solidFill>
                <a:srgbClr val="592B8A"/>
              </a:solidFill>
              <a:latin typeface="Verdana" panose="020B0604030504040204" pitchFamily="34" charset="0"/>
              <a:ea typeface="Verdana" panose="020B0604030504040204" pitchFamily="34" charset="0"/>
              <a:cs typeface="Calibri"/>
            </a:endParaRPr>
          </a:p>
        </p:txBody>
      </p:sp>
      <p:sp>
        <p:nvSpPr>
          <p:cNvPr id="47" name="object 48">
            <a:extLst>
              <a:ext uri="{FF2B5EF4-FFF2-40B4-BE49-F238E27FC236}">
                <a16:creationId xmlns:a16="http://schemas.microsoft.com/office/drawing/2014/main" id="{EE281C76-65E4-5A6A-EDA2-3C6F47691DD2}"/>
              </a:ext>
            </a:extLst>
          </p:cNvPr>
          <p:cNvSpPr txBox="1"/>
          <p:nvPr/>
        </p:nvSpPr>
        <p:spPr>
          <a:xfrm>
            <a:off x="6173597" y="1927350"/>
            <a:ext cx="869950"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Working</a:t>
            </a:r>
            <a:r>
              <a:rPr sz="800" b="1" i="1" spc="-3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groups</a:t>
            </a:r>
            <a:endParaRPr sz="800">
              <a:latin typeface="Verdana" panose="020B0604030504040204" pitchFamily="34" charset="0"/>
              <a:ea typeface="Verdana" panose="020B0604030504040204" pitchFamily="34" charset="0"/>
              <a:cs typeface="Calibri"/>
            </a:endParaRPr>
          </a:p>
        </p:txBody>
      </p:sp>
      <p:sp>
        <p:nvSpPr>
          <p:cNvPr id="48" name="object 49">
            <a:extLst>
              <a:ext uri="{FF2B5EF4-FFF2-40B4-BE49-F238E27FC236}">
                <a16:creationId xmlns:a16="http://schemas.microsoft.com/office/drawing/2014/main" id="{A4BEC13D-AD67-4D02-B46E-D2866D800E2F}"/>
              </a:ext>
            </a:extLst>
          </p:cNvPr>
          <p:cNvSpPr txBox="1"/>
          <p:nvPr/>
        </p:nvSpPr>
        <p:spPr>
          <a:xfrm>
            <a:off x="4766055" y="1637887"/>
            <a:ext cx="987425"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Board</a:t>
            </a:r>
            <a:r>
              <a:rPr sz="800" b="1" i="1" spc="-2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committees</a:t>
            </a:r>
            <a:endParaRPr sz="800">
              <a:latin typeface="Verdana" panose="020B0604030504040204" pitchFamily="34" charset="0"/>
              <a:ea typeface="Verdana" panose="020B0604030504040204" pitchFamily="34" charset="0"/>
              <a:cs typeface="Calibri"/>
            </a:endParaRPr>
          </a:p>
        </p:txBody>
      </p:sp>
      <p:sp>
        <p:nvSpPr>
          <p:cNvPr id="49" name="object 50">
            <a:extLst>
              <a:ext uri="{FF2B5EF4-FFF2-40B4-BE49-F238E27FC236}">
                <a16:creationId xmlns:a16="http://schemas.microsoft.com/office/drawing/2014/main" id="{0DDCA1C6-E69E-EA01-8CFA-C93A800221DE}"/>
              </a:ext>
            </a:extLst>
          </p:cNvPr>
          <p:cNvSpPr txBox="1"/>
          <p:nvPr/>
        </p:nvSpPr>
        <p:spPr>
          <a:xfrm>
            <a:off x="1037613" y="3290418"/>
            <a:ext cx="1153795"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Standing</a:t>
            </a:r>
            <a:r>
              <a:rPr sz="800" b="1" i="1" spc="-3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Committees</a:t>
            </a:r>
            <a:endParaRPr sz="800">
              <a:latin typeface="Verdana" panose="020B0604030504040204" pitchFamily="34" charset="0"/>
              <a:ea typeface="Verdana" panose="020B0604030504040204" pitchFamily="34" charset="0"/>
              <a:cs typeface="Calibri"/>
            </a:endParaRPr>
          </a:p>
        </p:txBody>
      </p:sp>
      <p:sp>
        <p:nvSpPr>
          <p:cNvPr id="50" name="object 51">
            <a:extLst>
              <a:ext uri="{FF2B5EF4-FFF2-40B4-BE49-F238E27FC236}">
                <a16:creationId xmlns:a16="http://schemas.microsoft.com/office/drawing/2014/main" id="{789C5FF2-641A-9DE4-7A0D-AC10AB5ACC4F}"/>
              </a:ext>
            </a:extLst>
          </p:cNvPr>
          <p:cNvSpPr txBox="1">
            <a:spLocks noGrp="1"/>
          </p:cNvSpPr>
          <p:nvPr>
            <p:ph type="title"/>
          </p:nvPr>
        </p:nvSpPr>
        <p:spPr>
          <a:xfrm>
            <a:off x="248179" y="-18093"/>
            <a:ext cx="4758921"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spc="-10">
                <a:latin typeface="Verdana" panose="020B0604030504040204" pitchFamily="34" charset="0"/>
                <a:ea typeface="Verdana" panose="020B0604030504040204" pitchFamily="34" charset="0"/>
              </a:rPr>
              <a:t>Overview</a:t>
            </a:r>
            <a:endParaRPr sz="1800">
              <a:latin typeface="Verdana" panose="020B0604030504040204" pitchFamily="34" charset="0"/>
              <a:ea typeface="Verdana" panose="020B0604030504040204" pitchFamily="34" charset="0"/>
            </a:endParaRPr>
          </a:p>
        </p:txBody>
      </p:sp>
      <p:grpSp>
        <p:nvGrpSpPr>
          <p:cNvPr id="52" name="object 43">
            <a:extLst>
              <a:ext uri="{FF2B5EF4-FFF2-40B4-BE49-F238E27FC236}">
                <a16:creationId xmlns:a16="http://schemas.microsoft.com/office/drawing/2014/main" id="{37AA04E0-CD67-BAAC-4F3E-5A32D845C7E6}"/>
              </a:ext>
            </a:extLst>
          </p:cNvPr>
          <p:cNvGrpSpPr/>
          <p:nvPr/>
        </p:nvGrpSpPr>
        <p:grpSpPr>
          <a:xfrm>
            <a:off x="7335913" y="2299200"/>
            <a:ext cx="993826" cy="416393"/>
            <a:chOff x="5753861" y="2225948"/>
            <a:chExt cx="985650" cy="430808"/>
          </a:xfrm>
        </p:grpSpPr>
        <p:sp>
          <p:nvSpPr>
            <p:cNvPr id="53" name="object 44">
              <a:extLst>
                <a:ext uri="{FF2B5EF4-FFF2-40B4-BE49-F238E27FC236}">
                  <a16:creationId xmlns:a16="http://schemas.microsoft.com/office/drawing/2014/main" id="{240FDBE4-1EED-0BE8-D9E3-4425ECC9FB3B}"/>
                </a:ext>
              </a:extLst>
            </p:cNvPr>
            <p:cNvSpPr/>
            <p:nvPr/>
          </p:nvSpPr>
          <p:spPr>
            <a:xfrm flipV="1">
              <a:off x="5753861" y="2225948"/>
              <a:ext cx="959233" cy="64694"/>
            </a:xfrm>
            <a:custGeom>
              <a:avLst/>
              <a:gdLst/>
              <a:ahLst/>
              <a:cxnLst/>
              <a:rect l="l" t="t" r="r" b="b"/>
              <a:pathLst>
                <a:path w="1621154">
                  <a:moveTo>
                    <a:pt x="0" y="0"/>
                  </a:moveTo>
                  <a:lnTo>
                    <a:pt x="1620583"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54" name="object 45">
              <a:extLst>
                <a:ext uri="{FF2B5EF4-FFF2-40B4-BE49-F238E27FC236}">
                  <a16:creationId xmlns:a16="http://schemas.microsoft.com/office/drawing/2014/main" id="{23E28528-D3BF-3130-E1C4-2D585869CCBD}"/>
                </a:ext>
              </a:extLst>
            </p:cNvPr>
            <p:cNvSpPr/>
            <p:nvPr/>
          </p:nvSpPr>
          <p:spPr>
            <a:xfrm>
              <a:off x="6694168" y="2309622"/>
              <a:ext cx="45343" cy="347134"/>
            </a:xfrm>
            <a:custGeom>
              <a:avLst/>
              <a:gdLst/>
              <a:ahLst/>
              <a:cxnLst/>
              <a:rect l="l" t="t" r="r" b="b"/>
              <a:pathLst>
                <a:path h="422910">
                  <a:moveTo>
                    <a:pt x="0" y="0"/>
                  </a:moveTo>
                  <a:lnTo>
                    <a:pt x="0" y="422617"/>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61" name="TextBox 60">
            <a:extLst>
              <a:ext uri="{FF2B5EF4-FFF2-40B4-BE49-F238E27FC236}">
                <a16:creationId xmlns:a16="http://schemas.microsoft.com/office/drawing/2014/main" id="{812FE3AB-3286-1E5A-06EF-887BAADF5876}"/>
              </a:ext>
            </a:extLst>
          </p:cNvPr>
          <p:cNvSpPr txBox="1"/>
          <p:nvPr/>
        </p:nvSpPr>
        <p:spPr>
          <a:xfrm>
            <a:off x="8087812" y="2566783"/>
            <a:ext cx="1055347" cy="487954"/>
          </a:xfrm>
          <a:prstGeom prst="rect">
            <a:avLst/>
          </a:prstGeom>
        </p:spPr>
        <p:txBody>
          <a:bodyPr vert="horz" wrap="square" lIns="0" tIns="13335" rIns="0" bIns="0" rtlCol="0">
            <a:spAutoFit/>
          </a:bodyPr>
          <a:lstStyle>
            <a:defPPr>
              <a:defRPr kern="0"/>
            </a:defPPr>
            <a:lvl1pPr marL="12700" marR="5080" indent="25400">
              <a:lnSpc>
                <a:spcPct val="100000"/>
              </a:lnSpc>
              <a:spcBef>
                <a:spcPts val="105"/>
              </a:spcBef>
              <a:tabLst>
                <a:tab pos="1052830" algn="l"/>
                <a:tab pos="1174750" algn="l"/>
              </a:tabLst>
              <a:defRPr sz="1000" b="1" i="1">
                <a:solidFill>
                  <a:srgbClr val="592B8A"/>
                </a:solidFill>
                <a:latin typeface="Verdana" panose="020B0604030504040204" pitchFamily="34" charset="0"/>
                <a:ea typeface="Verdana" panose="020B0604030504040204" pitchFamily="34" charset="0"/>
                <a:cs typeface="Calibri"/>
              </a:defRPr>
            </a:lvl1pPr>
          </a:lstStyle>
          <a:p>
            <a:endParaRPr lang="en-US"/>
          </a:p>
          <a:p>
            <a:r>
              <a:rPr lang="en-US"/>
              <a:t>Disaster Relief </a:t>
            </a:r>
          </a:p>
        </p:txBody>
      </p:sp>
    </p:spTree>
    <p:extLst>
      <p:ext uri="{BB962C8B-B14F-4D97-AF65-F5344CB8AC3E}">
        <p14:creationId xmlns:p14="http://schemas.microsoft.com/office/powerpoint/2010/main" val="21138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F69CF450-A350-2516-A419-9BBDB51B4B79}"/>
              </a:ext>
            </a:extLst>
          </p:cNvPr>
          <p:cNvSpPr txBox="1">
            <a:spLocks/>
          </p:cNvSpPr>
          <p:nvPr/>
        </p:nvSpPr>
        <p:spPr>
          <a:xfrm>
            <a:off x="11067288" y="6463728"/>
            <a:ext cx="261791"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5</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1CEF8D9C-B8C3-2E11-D640-0D8C6094EFC6}"/>
              </a:ext>
            </a:extLst>
          </p:cNvPr>
          <p:cNvSpPr txBox="1">
            <a:spLocks noGrp="1"/>
          </p:cNvSpPr>
          <p:nvPr>
            <p:ph type="title"/>
          </p:nvPr>
        </p:nvSpPr>
        <p:spPr>
          <a:xfrm>
            <a:off x="225516" y="5562"/>
            <a:ext cx="5870484" cy="504625"/>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p:txBody>
      </p:sp>
      <p:sp>
        <p:nvSpPr>
          <p:cNvPr id="4" name="object 3">
            <a:extLst>
              <a:ext uri="{FF2B5EF4-FFF2-40B4-BE49-F238E27FC236}">
                <a16:creationId xmlns:a16="http://schemas.microsoft.com/office/drawing/2014/main" id="{E05BFF68-1FBB-6F90-B25F-1A757104EA0A}"/>
              </a:ext>
            </a:extLst>
          </p:cNvPr>
          <p:cNvSpPr txBox="1"/>
          <p:nvPr/>
        </p:nvSpPr>
        <p:spPr>
          <a:xfrm>
            <a:off x="225516" y="627355"/>
            <a:ext cx="11509284" cy="4781630"/>
          </a:xfrm>
          <a:prstGeom prst="rect">
            <a:avLst/>
          </a:prstGeom>
        </p:spPr>
        <p:txBody>
          <a:bodyPr vert="horz" wrap="square" lIns="0" tIns="12700" rIns="0" bIns="0" rtlCol="0">
            <a:spAutoFit/>
          </a:bodyPr>
          <a:lstStyle/>
          <a:p>
            <a:pPr marL="12700">
              <a:lnSpc>
                <a:spcPct val="100000"/>
              </a:lnSpc>
              <a:spcBef>
                <a:spcPts val="100"/>
              </a:spcBef>
            </a:pPr>
            <a:r>
              <a:rPr b="1" i="1">
                <a:solidFill>
                  <a:srgbClr val="592B8A"/>
                </a:solidFill>
                <a:latin typeface="Verdana" panose="020B0604030504040204" pitchFamily="34" charset="0"/>
                <a:ea typeface="Verdana" panose="020B0604030504040204" pitchFamily="34" charset="0"/>
                <a:cs typeface="Calibri"/>
              </a:rPr>
              <a:t>Board</a:t>
            </a:r>
            <a:r>
              <a:rPr b="1" i="1" spc="-85">
                <a:solidFill>
                  <a:srgbClr val="592B8A"/>
                </a:solidFill>
                <a:latin typeface="Verdana" panose="020B0604030504040204" pitchFamily="34" charset="0"/>
                <a:ea typeface="Verdana" panose="020B0604030504040204" pitchFamily="34" charset="0"/>
                <a:cs typeface="Calibri"/>
              </a:rPr>
              <a:t> </a:t>
            </a:r>
            <a:r>
              <a:rPr b="1" i="1">
                <a:solidFill>
                  <a:srgbClr val="592B8A"/>
                </a:solidFill>
                <a:latin typeface="Verdana" panose="020B0604030504040204" pitchFamily="34" charset="0"/>
                <a:ea typeface="Verdana" panose="020B0604030504040204" pitchFamily="34" charset="0"/>
                <a:cs typeface="Calibri"/>
              </a:rPr>
              <a:t>Committees</a:t>
            </a:r>
            <a:r>
              <a:rPr b="1" i="1" spc="-80">
                <a:solidFill>
                  <a:srgbClr val="592B8A"/>
                </a:solidFill>
                <a:latin typeface="Verdana" panose="020B0604030504040204" pitchFamily="34" charset="0"/>
                <a:ea typeface="Verdana" panose="020B0604030504040204" pitchFamily="34" charset="0"/>
                <a:cs typeface="Calibri"/>
              </a:rPr>
              <a:t> </a:t>
            </a:r>
            <a:r>
              <a:rPr b="1" i="1" spc="-25">
                <a:solidFill>
                  <a:srgbClr val="592B8A"/>
                </a:solidFill>
                <a:latin typeface="Verdana" panose="020B0604030504040204" pitchFamily="34" charset="0"/>
                <a:ea typeface="Verdana" panose="020B0604030504040204" pitchFamily="34" charset="0"/>
                <a:cs typeface="Calibri"/>
              </a:rPr>
              <a:t>(1)</a:t>
            </a:r>
            <a:endParaRPr>
              <a:solidFill>
                <a:srgbClr val="592B8A"/>
              </a:solidFill>
              <a:latin typeface="Verdana" panose="020B0604030504040204" pitchFamily="34" charset="0"/>
              <a:ea typeface="Verdana" panose="020B0604030504040204" pitchFamily="34" charset="0"/>
              <a:cs typeface="Calibri"/>
            </a:endParaRPr>
          </a:p>
          <a:p>
            <a:pPr marL="389255">
              <a:lnSpc>
                <a:spcPct val="100000"/>
              </a:lnSpc>
              <a:spcBef>
                <a:spcPts val="2545"/>
              </a:spcBef>
            </a:pPr>
            <a:r>
              <a:rPr b="1" spc="-10">
                <a:solidFill>
                  <a:srgbClr val="592B8A"/>
                </a:solidFill>
                <a:latin typeface="Verdana" panose="020B0604030504040204" pitchFamily="34" charset="0"/>
                <a:ea typeface="Verdana" panose="020B0604030504040204" pitchFamily="34" charset="0"/>
                <a:cs typeface="Calibri"/>
              </a:rPr>
              <a:t>Executive</a:t>
            </a:r>
            <a:r>
              <a:rPr b="1" spc="-5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Committee</a:t>
            </a:r>
            <a:endParaRPr>
              <a:solidFill>
                <a:srgbClr val="592B8A"/>
              </a:solidFill>
              <a:latin typeface="Verdana" panose="020B0604030504040204" pitchFamily="34" charset="0"/>
              <a:ea typeface="Verdana" panose="020B0604030504040204" pitchFamily="34" charset="0"/>
              <a:cs typeface="Calibri"/>
            </a:endParaRPr>
          </a:p>
          <a:p>
            <a:pPr marL="846455">
              <a:lnSpc>
                <a:spcPct val="100000"/>
              </a:lnSpc>
              <a:spcBef>
                <a:spcPts val="835"/>
              </a:spcBef>
            </a:pPr>
            <a:r>
              <a:rPr sz="1600" b="1" spc="-10">
                <a:solidFill>
                  <a:srgbClr val="592B8A"/>
                </a:solidFill>
                <a:latin typeface="Verdana" panose="020B0604030504040204" pitchFamily="34" charset="0"/>
                <a:ea typeface="Verdana" panose="020B0604030504040204" pitchFamily="34" charset="0"/>
                <a:cs typeface="Calibri"/>
              </a:rPr>
              <a:t>Composition</a:t>
            </a:r>
            <a:endParaRPr sz="1600">
              <a:solidFill>
                <a:srgbClr val="592B8A"/>
              </a:solidFill>
              <a:latin typeface="Verdana" panose="020B0604030504040204" pitchFamily="34" charset="0"/>
              <a:ea typeface="Verdana" panose="020B0604030504040204" pitchFamily="34" charset="0"/>
              <a:cs typeface="Calibri"/>
            </a:endParaRPr>
          </a:p>
          <a:p>
            <a:pPr marL="845819" marR="57150" algn="just">
              <a:lnSpc>
                <a:spcPts val="1190"/>
              </a:lnSpc>
              <a:spcBef>
                <a:spcPts val="570"/>
              </a:spcBef>
            </a:pPr>
            <a:r>
              <a:rPr sz="1000" i="1">
                <a:solidFill>
                  <a:srgbClr val="592B8A"/>
                </a:solidFill>
                <a:latin typeface="Verdana" panose="020B0604030504040204" pitchFamily="34" charset="0"/>
                <a:ea typeface="Verdana" panose="020B0604030504040204" pitchFamily="34" charset="0"/>
                <a:cs typeface="Calibri"/>
              </a:rPr>
              <a:t>Sec</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7.03.1</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 Bylaws:</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members</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are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10">
                <a:solidFill>
                  <a:srgbClr val="592B8A"/>
                </a:solidFill>
                <a:latin typeface="Verdana" panose="020B0604030504040204" pitchFamily="34" charset="0"/>
                <a:ea typeface="Verdana" panose="020B0604030504040204" pitchFamily="34" charset="0"/>
                <a:cs typeface="Calibri"/>
              </a:rPr>
              <a:t> Chair-</a:t>
            </a:r>
            <a:r>
              <a:rPr sz="1000" i="1">
                <a:solidFill>
                  <a:srgbClr val="592B8A"/>
                </a:solidFill>
                <a:latin typeface="Verdana" panose="020B0604030504040204" pitchFamily="34" charset="0"/>
                <a:ea typeface="Verdana" panose="020B0604030504040204" pitchFamily="34" charset="0"/>
                <a:cs typeface="Calibri"/>
              </a:rPr>
              <a:t>Elect,</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Vice Chair,</a:t>
            </a:r>
            <a:r>
              <a:rPr sz="1000" i="1" spc="-25">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Secretary/Treasurer,</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Immediate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Past</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President,</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two</a:t>
            </a:r>
            <a:r>
              <a:rPr sz="1000" i="1" spc="-15">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Directors </a:t>
            </a:r>
            <a:r>
              <a:rPr sz="1000" i="1">
                <a:solidFill>
                  <a:srgbClr val="592B8A"/>
                </a:solidFill>
                <a:latin typeface="Verdana" panose="020B0604030504040204" pitchFamily="34" charset="0"/>
                <a:ea typeface="Verdana" panose="020B0604030504040204" pitchFamily="34" charset="0"/>
                <a:cs typeface="Calibri"/>
              </a:rPr>
              <a:t>nominated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appointed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lieu</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two</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Directors</a:t>
            </a:r>
            <a:r>
              <a:rPr sz="1000" i="1" spc="-5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nominated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may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instead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elect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nominate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appoint</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up</a:t>
            </a:r>
            <a:r>
              <a:rPr sz="1000" i="1" spc="-20">
                <a:solidFill>
                  <a:srgbClr val="592B8A"/>
                </a:solidFill>
                <a:latin typeface="Verdana" panose="020B0604030504040204" pitchFamily="34" charset="0"/>
                <a:ea typeface="Verdana" panose="020B0604030504040204" pitchFamily="34" charset="0"/>
                <a:cs typeface="Calibri"/>
              </a:rPr>
              <a:t> </a:t>
            </a:r>
            <a:r>
              <a:rPr sz="1000" i="1" spc="-25">
                <a:solidFill>
                  <a:srgbClr val="592B8A"/>
                </a:solidFill>
                <a:latin typeface="Verdana" panose="020B0604030504040204" pitchFamily="34" charset="0"/>
                <a:ea typeface="Verdana" panose="020B0604030504040204" pitchFamily="34" charset="0"/>
                <a:cs typeface="Calibri"/>
              </a:rPr>
              <a:t>to </a:t>
            </a:r>
            <a:r>
              <a:rPr sz="1000" i="1">
                <a:solidFill>
                  <a:srgbClr val="592B8A"/>
                </a:solidFill>
                <a:latin typeface="Verdana" panose="020B0604030504040204" pitchFamily="34" charset="0"/>
                <a:ea typeface="Verdana" panose="020B0604030504040204" pitchFamily="34" charset="0"/>
                <a:cs typeface="Calibri"/>
              </a:rPr>
              <a:t>two</a:t>
            </a:r>
            <a:r>
              <a:rPr sz="1000" i="1" spc="-20">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non-</a:t>
            </a:r>
            <a:r>
              <a:rPr sz="1000" i="1">
                <a:solidFill>
                  <a:srgbClr val="592B8A"/>
                </a:solidFill>
                <a:latin typeface="Verdana" panose="020B0604030504040204" pitchFamily="34" charset="0"/>
                <a:ea typeface="Verdana" panose="020B0604030504040204" pitchFamily="34" charset="0"/>
                <a:cs typeface="Calibri"/>
              </a:rPr>
              <a:t>Director</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members</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advise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assist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210">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Non-</a:t>
            </a:r>
            <a:r>
              <a:rPr sz="1000" i="1">
                <a:solidFill>
                  <a:srgbClr val="592B8A"/>
                </a:solidFill>
                <a:latin typeface="Verdana" panose="020B0604030504040204" pitchFamily="34" charset="0"/>
                <a:ea typeface="Verdana" panose="020B0604030504040204" pitchFamily="34" charset="0"/>
                <a:cs typeface="Calibri"/>
              </a:rPr>
              <a:t>Director</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members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do</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exercise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vote.</a:t>
            </a:r>
            <a:r>
              <a:rPr sz="1000" i="1" spc="-50">
                <a:solidFill>
                  <a:srgbClr val="592B8A"/>
                </a:solidFill>
                <a:latin typeface="Verdana" panose="020B0604030504040204" pitchFamily="34" charset="0"/>
                <a:ea typeface="Verdana" panose="020B0604030504040204" pitchFamily="34" charset="0"/>
                <a:cs typeface="Calibri"/>
              </a:rPr>
              <a:t>“</a:t>
            </a:r>
            <a:endParaRPr sz="10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00"/>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Colin</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Kelly</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5"/>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Andy</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Golding</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Neil</a:t>
            </a:r>
            <a:r>
              <a:rPr sz="1100" spc="-20">
                <a:solidFill>
                  <a:srgbClr val="592B8A"/>
                </a:solidFill>
                <a:latin typeface="Verdana" panose="020B0604030504040204" pitchFamily="34" charset="0"/>
                <a:ea typeface="Verdana" panose="020B0604030504040204" pitchFamily="34" charset="0"/>
                <a:cs typeface="Calibri"/>
              </a:rPr>
              <a:t> Byce</a:t>
            </a:r>
            <a:endParaRPr lang="en-US" sz="1100" spc="-2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lang="en-US" sz="1100" spc="-20">
                <a:solidFill>
                  <a:srgbClr val="592B8A"/>
                </a:solidFill>
                <a:latin typeface="Verdana" panose="020B0604030504040204" pitchFamily="34" charset="0"/>
                <a:ea typeface="Verdana" panose="020B0604030504040204" pitchFamily="34" charset="0"/>
                <a:cs typeface="Calibri"/>
              </a:rPr>
              <a:t>Sean Daoud</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0"/>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Brian</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Henesey</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40"/>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Robin</a:t>
            </a:r>
            <a:r>
              <a:rPr sz="1100" spc="-6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Wiener</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sz="1100" i="1">
                <a:solidFill>
                  <a:srgbClr val="592B8A"/>
                </a:solidFill>
                <a:latin typeface="Verdana" panose="020B0604030504040204" pitchFamily="34" charset="0"/>
                <a:ea typeface="Verdana" panose="020B0604030504040204" pitchFamily="34" charset="0"/>
                <a:cs typeface="Calibri"/>
              </a:rPr>
              <a:t>Mark</a:t>
            </a:r>
            <a:r>
              <a:rPr sz="1100" i="1" spc="-30">
                <a:solidFill>
                  <a:srgbClr val="592B8A"/>
                </a:solidFill>
                <a:latin typeface="Verdana" panose="020B0604030504040204" pitchFamily="34" charset="0"/>
                <a:ea typeface="Verdana" panose="020B0604030504040204" pitchFamily="34" charset="0"/>
                <a:cs typeface="Calibri"/>
              </a:rPr>
              <a:t> </a:t>
            </a:r>
            <a:r>
              <a:rPr sz="1100" i="1" spc="-10">
                <a:solidFill>
                  <a:srgbClr val="592B8A"/>
                </a:solidFill>
                <a:latin typeface="Verdana" panose="020B0604030504040204" pitchFamily="34" charset="0"/>
                <a:ea typeface="Verdana" panose="020B0604030504040204" pitchFamily="34" charset="0"/>
                <a:cs typeface="Calibri"/>
              </a:rPr>
              <a:t>Weintraub</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5"/>
              </a:spcBef>
              <a:buFont typeface="Arial"/>
              <a:buChar char="•"/>
              <a:tabLst>
                <a:tab pos="1075055" algn="l"/>
              </a:tabLst>
            </a:pPr>
            <a:r>
              <a:rPr sz="1100" i="1">
                <a:solidFill>
                  <a:srgbClr val="592B8A"/>
                </a:solidFill>
                <a:latin typeface="Verdana" panose="020B0604030504040204" pitchFamily="34" charset="0"/>
                <a:ea typeface="Verdana" panose="020B0604030504040204" pitchFamily="34" charset="0"/>
                <a:cs typeface="Calibri"/>
              </a:rPr>
              <a:t>Chris</a:t>
            </a:r>
            <a:r>
              <a:rPr sz="1100" i="1" spc="-30">
                <a:solidFill>
                  <a:srgbClr val="592B8A"/>
                </a:solidFill>
                <a:latin typeface="Verdana" panose="020B0604030504040204" pitchFamily="34" charset="0"/>
                <a:ea typeface="Verdana" panose="020B0604030504040204" pitchFamily="34" charset="0"/>
                <a:cs typeface="Calibri"/>
              </a:rPr>
              <a:t> </a:t>
            </a:r>
            <a:r>
              <a:rPr sz="1100" i="1" spc="-10">
                <a:solidFill>
                  <a:srgbClr val="592B8A"/>
                </a:solidFill>
                <a:latin typeface="Verdana" panose="020B0604030504040204" pitchFamily="34" charset="0"/>
                <a:ea typeface="Verdana" panose="020B0604030504040204" pitchFamily="34" charset="0"/>
                <a:cs typeface="Calibri"/>
              </a:rPr>
              <a:t>Bedell</a:t>
            </a:r>
            <a:endParaRPr sz="1100">
              <a:solidFill>
                <a:srgbClr val="592B8A"/>
              </a:solidFill>
              <a:latin typeface="Verdana" panose="020B0604030504040204" pitchFamily="34" charset="0"/>
              <a:ea typeface="Verdana" panose="020B0604030504040204" pitchFamily="34" charset="0"/>
              <a:cs typeface="Calibri"/>
            </a:endParaRPr>
          </a:p>
          <a:p>
            <a:pPr>
              <a:lnSpc>
                <a:spcPct val="100000"/>
              </a:lnSpc>
              <a:spcBef>
                <a:spcPts val="1025"/>
              </a:spcBef>
            </a:pPr>
            <a:endParaRPr sz="1100">
              <a:solidFill>
                <a:srgbClr val="592B8A"/>
              </a:solidFill>
              <a:latin typeface="Verdana" panose="020B0604030504040204" pitchFamily="34" charset="0"/>
              <a:ea typeface="Verdana" panose="020B0604030504040204" pitchFamily="34" charset="0"/>
              <a:cs typeface="Calibri"/>
            </a:endParaRPr>
          </a:p>
          <a:p>
            <a:pPr marL="846455">
              <a:lnSpc>
                <a:spcPct val="100000"/>
              </a:lnSpc>
            </a:pPr>
            <a:r>
              <a:rPr sz="1600" b="1" spc="-10">
                <a:solidFill>
                  <a:srgbClr val="592B8A"/>
                </a:solidFill>
                <a:latin typeface="Verdana" panose="020B0604030504040204" pitchFamily="34" charset="0"/>
                <a:ea typeface="Verdana" panose="020B0604030504040204" pitchFamily="34" charset="0"/>
                <a:cs typeface="Calibri"/>
              </a:rPr>
              <a:t>Mission</a:t>
            </a:r>
            <a:endParaRPr sz="1600">
              <a:solidFill>
                <a:srgbClr val="592B8A"/>
              </a:solidFill>
              <a:latin typeface="Verdana" panose="020B0604030504040204" pitchFamily="34" charset="0"/>
              <a:ea typeface="Verdana" panose="020B0604030504040204" pitchFamily="34" charset="0"/>
              <a:cs typeface="Calibri"/>
            </a:endParaRPr>
          </a:p>
          <a:p>
            <a:pPr marL="846455" marR="5080" indent="-635">
              <a:lnSpc>
                <a:spcPts val="1190"/>
              </a:lnSpc>
              <a:spcBef>
                <a:spcPts val="570"/>
              </a:spcBef>
            </a:pPr>
            <a:r>
              <a:rPr sz="1000" i="1">
                <a:solidFill>
                  <a:srgbClr val="592B8A"/>
                </a:solidFill>
                <a:latin typeface="Verdana" panose="020B0604030504040204" pitchFamily="34" charset="0"/>
                <a:ea typeface="Verdana" panose="020B0604030504040204" pitchFamily="34" charset="0"/>
                <a:cs typeface="Calibri"/>
              </a:rPr>
              <a:t>Sec</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7.03.1</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Bylaws:</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shall</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shall,</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subject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direction</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oversight</a:t>
            </a:r>
            <a:r>
              <a:rPr sz="1000" i="1" spc="-5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have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right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exercise</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all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10">
                <a:solidFill>
                  <a:srgbClr val="592B8A"/>
                </a:solidFill>
                <a:latin typeface="Verdana" panose="020B0604030504040204" pitchFamily="34" charset="0"/>
                <a:ea typeface="Verdana" panose="020B0604030504040204" pitchFamily="34" charset="0"/>
                <a:cs typeface="Calibri"/>
              </a:rPr>
              <a:t> </a:t>
            </a:r>
            <a:r>
              <a:rPr sz="1000" i="1" spc="-25">
                <a:solidFill>
                  <a:srgbClr val="592B8A"/>
                </a:solidFill>
                <a:latin typeface="Verdana" panose="020B0604030504040204" pitchFamily="34" charset="0"/>
                <a:ea typeface="Verdana" panose="020B0604030504040204" pitchFamily="34" charset="0"/>
                <a:cs typeface="Calibri"/>
              </a:rPr>
              <a:t>the </a:t>
            </a:r>
            <a:r>
              <a:rPr sz="1000" i="1">
                <a:solidFill>
                  <a:srgbClr val="592B8A"/>
                </a:solidFill>
                <a:latin typeface="Verdana" panose="020B0604030504040204" pitchFamily="34" charset="0"/>
                <a:ea typeface="Verdana" panose="020B0604030504040204" pitchFamily="34" charset="0"/>
                <a:cs typeface="Calibri"/>
              </a:rPr>
              <a:t>powers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authority</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intervals</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between</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meetings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except</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those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powers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authority</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specifically</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reserved</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or</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permitted</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spc="-25">
                <a:solidFill>
                  <a:srgbClr val="592B8A"/>
                </a:solidFill>
                <a:latin typeface="Verdana" panose="020B0604030504040204" pitchFamily="34" charset="0"/>
                <a:ea typeface="Verdana" panose="020B0604030504040204" pitchFamily="34" charset="0"/>
                <a:cs typeface="Calibri"/>
              </a:rPr>
              <a:t>be </a:t>
            </a:r>
            <a:r>
              <a:rPr sz="1000" i="1">
                <a:solidFill>
                  <a:srgbClr val="592B8A"/>
                </a:solidFill>
                <a:latin typeface="Verdana" panose="020B0604030504040204" pitchFamily="34" charset="0"/>
                <a:ea typeface="Verdana" panose="020B0604030504040204" pitchFamily="34" charset="0"/>
                <a:cs typeface="Calibri"/>
              </a:rPr>
              <a:t>delegated</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under</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DGCL.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shall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report</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all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actions</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next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regularly</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scheduled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meeting</a:t>
            </a:r>
            <a:r>
              <a:rPr sz="1000" i="1" spc="-25">
                <a:solidFill>
                  <a:srgbClr val="592B8A"/>
                </a:solidFill>
                <a:latin typeface="Verdana" panose="020B0604030504040204" pitchFamily="34" charset="0"/>
                <a:ea typeface="Verdana" panose="020B0604030504040204" pitchFamily="34" charset="0"/>
                <a:cs typeface="Calibri"/>
              </a:rPr>
              <a:t> of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Meetings</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may</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held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time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upon</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two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(2)</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days’</a:t>
            </a:r>
            <a:r>
              <a:rPr sz="1000" i="1" spc="-30">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notice.“</a:t>
            </a:r>
            <a:endParaRPr sz="10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42193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0E1CA109-20D0-E884-4288-D69A37E117A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6</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838140BB-DE81-070B-B079-7030973A8876}"/>
              </a:ext>
            </a:extLst>
          </p:cNvPr>
          <p:cNvSpPr txBox="1"/>
          <p:nvPr/>
        </p:nvSpPr>
        <p:spPr>
          <a:xfrm>
            <a:off x="909585" y="1188154"/>
            <a:ext cx="71691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Audit</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1AF6510E-1759-9C1E-7490-F2EA102F680F}"/>
              </a:ext>
            </a:extLst>
          </p:cNvPr>
          <p:cNvSpPr txBox="1"/>
          <p:nvPr/>
        </p:nvSpPr>
        <p:spPr>
          <a:xfrm>
            <a:off x="1008327" y="1646811"/>
            <a:ext cx="10407015" cy="830997"/>
          </a:xfrm>
          <a:prstGeom prst="rect">
            <a:avLst/>
          </a:prstGeom>
        </p:spPr>
        <p:txBody>
          <a:bodyPr vert="horz" wrap="square" lIns="0" tIns="76200" rIns="0" bIns="0" rtlCol="0">
            <a:spAutoFit/>
          </a:bodyPr>
          <a:lstStyle/>
          <a:p>
            <a:pPr marL="241300" marR="5080" indent="-229235">
              <a:spcBef>
                <a:spcPts val="600"/>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Audit</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 </a:t>
            </a:r>
            <a:r>
              <a:rPr sz="1100">
                <a:solidFill>
                  <a:srgbClr val="592B8A"/>
                </a:solidFill>
                <a:latin typeface="Verdana" panose="020B0604030504040204" pitchFamily="34" charset="0"/>
                <a:ea typeface="Verdana" panose="020B0604030504040204" pitchFamily="34" charset="0"/>
                <a:cs typeface="Calibri"/>
              </a:rPr>
              <a:t>shall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assist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Board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fulfilling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its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oversight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responsibilities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respect</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finances,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accounting,</a:t>
            </a:r>
            <a:r>
              <a:rPr sz="1100" spc="-10">
                <a:solidFill>
                  <a:srgbClr val="592B8A"/>
                </a:solidFill>
                <a:latin typeface="Verdana" panose="020B0604030504040204" pitchFamily="34" charset="0"/>
                <a:ea typeface="Verdana" panose="020B0604030504040204" pitchFamily="34" charset="0"/>
                <a:cs typeface="Calibri"/>
              </a:rPr>
              <a:t> internal </a:t>
            </a:r>
            <a:r>
              <a:rPr sz="1100">
                <a:solidFill>
                  <a:srgbClr val="592B8A"/>
                </a:solidFill>
                <a:latin typeface="Verdana" panose="020B0604030504040204" pitchFamily="34" charset="0"/>
                <a:ea typeface="Verdana" panose="020B0604030504040204" pitchFamily="34" charset="0"/>
                <a:cs typeface="Calibri"/>
              </a:rPr>
              <a:t>controls,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organizational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compliance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ethics.</a:t>
            </a:r>
            <a:r>
              <a:rPr sz="1100" spc="254">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Audit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Committee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shall</a:t>
            </a:r>
            <a:r>
              <a:rPr sz="1100" spc="-10">
                <a:solidFill>
                  <a:srgbClr val="592B8A"/>
                </a:solidFill>
                <a:latin typeface="Verdana" panose="020B0604030504040204" pitchFamily="34" charset="0"/>
                <a:ea typeface="Verdana" panose="020B0604030504040204" pitchFamily="34" charset="0"/>
                <a:cs typeface="Calibri"/>
              </a:rPr>
              <a:t> operate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accordance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policies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approved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Board.” </a:t>
            </a:r>
            <a:r>
              <a:rPr lang="en-US" sz="1100" i="1" spc="-20" err="1">
                <a:solidFill>
                  <a:srgbClr val="592B8A"/>
                </a:solidFill>
                <a:latin typeface="Verdana" panose="020B0604030504040204" pitchFamily="34" charset="0"/>
                <a:ea typeface="Verdana" panose="020B0604030504040204" pitchFamily="34" charset="0"/>
                <a:cs typeface="Calibri"/>
              </a:rPr>
              <a:t>ReMA</a:t>
            </a:r>
            <a:r>
              <a:rPr lang="en-US" sz="1100" i="1" spc="500">
                <a:solidFill>
                  <a:srgbClr val="592B8A"/>
                </a:solidFill>
                <a:latin typeface="Verdana" panose="020B0604030504040204" pitchFamily="34" charset="0"/>
                <a:ea typeface="Verdana" panose="020B0604030504040204" pitchFamily="34" charset="0"/>
                <a:cs typeface="Calibri"/>
              </a:rPr>
              <a:t> </a:t>
            </a:r>
            <a:r>
              <a:rPr sz="1100" i="1">
                <a:solidFill>
                  <a:srgbClr val="592B8A"/>
                </a:solidFill>
                <a:latin typeface="Verdana" panose="020B0604030504040204" pitchFamily="34" charset="0"/>
                <a:ea typeface="Verdana" panose="020B0604030504040204" pitchFamily="34" charset="0"/>
                <a:cs typeface="Calibri"/>
              </a:rPr>
              <a:t>Bylaws</a:t>
            </a:r>
            <a:r>
              <a:rPr sz="1100" i="1" spc="-20">
                <a:solidFill>
                  <a:srgbClr val="592B8A"/>
                </a:solidFill>
                <a:latin typeface="Verdana" panose="020B0604030504040204" pitchFamily="34" charset="0"/>
                <a:ea typeface="Verdana" panose="020B0604030504040204" pitchFamily="34" charset="0"/>
                <a:cs typeface="Calibri"/>
              </a:rPr>
              <a:t> </a:t>
            </a:r>
            <a:r>
              <a:rPr sz="1100" i="1">
                <a:solidFill>
                  <a:srgbClr val="592B8A"/>
                </a:solidFill>
                <a:latin typeface="Verdana" panose="020B0604030504040204" pitchFamily="34" charset="0"/>
                <a:ea typeface="Verdana" panose="020B0604030504040204" pitchFamily="34" charset="0"/>
                <a:cs typeface="Calibri"/>
              </a:rPr>
              <a:t>Sec.</a:t>
            </a:r>
            <a:r>
              <a:rPr sz="1100" i="1" spc="-25">
                <a:solidFill>
                  <a:srgbClr val="592B8A"/>
                </a:solidFill>
                <a:latin typeface="Verdana" panose="020B0604030504040204" pitchFamily="34" charset="0"/>
                <a:ea typeface="Verdana" panose="020B0604030504040204" pitchFamily="34" charset="0"/>
                <a:cs typeface="Calibri"/>
              </a:rPr>
              <a:t> </a:t>
            </a:r>
            <a:r>
              <a:rPr sz="1100" i="1" spc="-10">
                <a:solidFill>
                  <a:srgbClr val="592B8A"/>
                </a:solidFill>
                <a:latin typeface="Verdana" panose="020B0604030504040204" pitchFamily="34" charset="0"/>
                <a:ea typeface="Verdana" panose="020B0604030504040204" pitchFamily="34" charset="0"/>
                <a:cs typeface="Calibri"/>
              </a:rPr>
              <a:t>7.01.2</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6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Members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(nominated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Leadership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Committee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approved</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6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Board)</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342BBA50-1667-DA2A-C6D7-AD34D4202972}"/>
              </a:ext>
            </a:extLst>
          </p:cNvPr>
          <p:cNvSpPr txBox="1"/>
          <p:nvPr/>
        </p:nvSpPr>
        <p:spPr>
          <a:xfrm>
            <a:off x="1371600" y="2551773"/>
            <a:ext cx="3862678" cy="662361"/>
          </a:xfrm>
          <a:prstGeom prst="rect">
            <a:avLst/>
          </a:prstGeom>
        </p:spPr>
        <p:txBody>
          <a:bodyPr vert="horz" wrap="square" lIns="0" tIns="71755" rIns="0" bIns="0" rtlCol="0" anchor="t">
            <a:spAutoFit/>
          </a:bodyPr>
          <a:lstStyle/>
          <a:p>
            <a:pPr marL="266065" indent="-227965">
              <a:lnSpc>
                <a:spcPct val="100000"/>
              </a:lnSpc>
              <a:spcBef>
                <a:spcPts val="565"/>
              </a:spcBef>
              <a:buFont typeface="Arial"/>
              <a:buChar char="•"/>
              <a:tabLst>
                <a:tab pos="266065" algn="l"/>
              </a:tabLst>
            </a:pPr>
            <a:r>
              <a:rPr sz="1000">
                <a:solidFill>
                  <a:srgbClr val="592B8A"/>
                </a:solidFill>
                <a:latin typeface="Verdana"/>
                <a:ea typeface="Verdana"/>
                <a:cs typeface="Calibri"/>
              </a:rPr>
              <a:t>Sandy</a:t>
            </a:r>
            <a:r>
              <a:rPr sz="1000" spc="-10">
                <a:solidFill>
                  <a:srgbClr val="592B8A"/>
                </a:solidFill>
                <a:latin typeface="Verdana"/>
                <a:ea typeface="Verdana"/>
                <a:cs typeface="Calibri"/>
              </a:rPr>
              <a:t> </a:t>
            </a:r>
            <a:r>
              <a:rPr sz="1000">
                <a:solidFill>
                  <a:srgbClr val="592B8A"/>
                </a:solidFill>
                <a:latin typeface="Verdana"/>
                <a:ea typeface="Verdana"/>
                <a:cs typeface="Calibri"/>
              </a:rPr>
              <a:t>Brooks</a:t>
            </a:r>
            <a:r>
              <a:rPr sz="1000" spc="-40">
                <a:solidFill>
                  <a:srgbClr val="592B8A"/>
                </a:solidFill>
                <a:latin typeface="Verdana"/>
                <a:ea typeface="Verdana"/>
                <a:cs typeface="Calibri"/>
              </a:rPr>
              <a:t> </a:t>
            </a:r>
            <a:r>
              <a:rPr sz="1000">
                <a:solidFill>
                  <a:srgbClr val="592B8A"/>
                </a:solidFill>
                <a:latin typeface="Verdana"/>
                <a:ea typeface="Verdana"/>
                <a:cs typeface="Calibri"/>
              </a:rPr>
              <a:t>(Chair) [term</a:t>
            </a:r>
            <a:r>
              <a:rPr sz="1000" spc="-20">
                <a:solidFill>
                  <a:srgbClr val="592B8A"/>
                </a:solidFill>
                <a:latin typeface="Verdana"/>
                <a:ea typeface="Verdana"/>
                <a:cs typeface="Calibri"/>
              </a:rPr>
              <a:t> </a:t>
            </a:r>
            <a:r>
              <a:rPr sz="1000">
                <a:solidFill>
                  <a:srgbClr val="592B8A"/>
                </a:solidFill>
                <a:latin typeface="Verdana"/>
                <a:ea typeface="Verdana"/>
                <a:cs typeface="Calibri"/>
              </a:rPr>
              <a:t>ends</a:t>
            </a:r>
            <a:r>
              <a:rPr sz="1000" spc="-10">
                <a:solidFill>
                  <a:srgbClr val="592B8A"/>
                </a:solidFill>
                <a:latin typeface="Verdana"/>
                <a:ea typeface="Verdana"/>
                <a:cs typeface="Calibri"/>
              </a:rPr>
              <a:t> </a:t>
            </a:r>
            <a:r>
              <a:rPr sz="1000">
                <a:solidFill>
                  <a:srgbClr val="592B8A"/>
                </a:solidFill>
                <a:latin typeface="Verdana"/>
                <a:ea typeface="Verdana"/>
                <a:cs typeface="Calibri"/>
              </a:rPr>
              <a:t>Oct</a:t>
            </a:r>
            <a:r>
              <a:rPr sz="1000" spc="-25">
                <a:solidFill>
                  <a:srgbClr val="592B8A"/>
                </a:solidFill>
                <a:latin typeface="Verdana"/>
                <a:ea typeface="Verdana"/>
                <a:cs typeface="Calibri"/>
              </a:rPr>
              <a:t> </a:t>
            </a:r>
            <a:r>
              <a:rPr sz="1000">
                <a:solidFill>
                  <a:srgbClr val="592B8A"/>
                </a:solidFill>
                <a:latin typeface="Verdana"/>
                <a:ea typeface="Verdana"/>
                <a:cs typeface="Calibri"/>
              </a:rPr>
              <a:t>26,</a:t>
            </a:r>
            <a:r>
              <a:rPr sz="1000" spc="-15">
                <a:solidFill>
                  <a:srgbClr val="592B8A"/>
                </a:solidFill>
                <a:latin typeface="Verdana"/>
                <a:ea typeface="Verdana"/>
                <a:cs typeface="Calibri"/>
              </a:rPr>
              <a:t> </a:t>
            </a:r>
            <a:r>
              <a:rPr sz="1000">
                <a:solidFill>
                  <a:srgbClr val="592B8A"/>
                </a:solidFill>
                <a:latin typeface="Verdana"/>
                <a:ea typeface="Verdana"/>
                <a:cs typeface="Calibri"/>
              </a:rPr>
              <a:t>2</a:t>
            </a:r>
            <a:r>
              <a:rPr sz="900" baseline="27777">
                <a:solidFill>
                  <a:srgbClr val="592B8A"/>
                </a:solidFill>
                <a:latin typeface="Verdana"/>
                <a:ea typeface="Verdana"/>
                <a:cs typeface="Calibri"/>
              </a:rPr>
              <a:t>nd</a:t>
            </a:r>
            <a:r>
              <a:rPr sz="900" spc="157" baseline="27777">
                <a:solidFill>
                  <a:srgbClr val="592B8A"/>
                </a:solidFill>
                <a:latin typeface="Verdana"/>
                <a:ea typeface="Verdana"/>
                <a:cs typeface="Calibri"/>
              </a:rPr>
              <a:t> </a:t>
            </a:r>
            <a:r>
              <a:rPr sz="1000" spc="-20">
                <a:solidFill>
                  <a:srgbClr val="592B8A"/>
                </a:solidFill>
                <a:latin typeface="Verdana"/>
                <a:ea typeface="Verdana"/>
                <a:cs typeface="Calibri"/>
              </a:rPr>
              <a:t>term]</a:t>
            </a:r>
            <a:endParaRPr sz="1000">
              <a:solidFill>
                <a:srgbClr val="592B8A"/>
              </a:solidFill>
              <a:latin typeface="Verdana"/>
              <a:ea typeface="Verdana"/>
              <a:cs typeface="Calibri"/>
            </a:endParaRPr>
          </a:p>
          <a:p>
            <a:pPr marL="266065" indent="-227965">
              <a:spcBef>
                <a:spcPts val="470"/>
              </a:spcBef>
              <a:buFont typeface="Arial"/>
              <a:buChar char="•"/>
              <a:tabLst>
                <a:tab pos="266065" algn="l"/>
              </a:tabLst>
            </a:pPr>
            <a:r>
              <a:rPr lang="en-US" sz="1000" spc="-40">
                <a:solidFill>
                  <a:srgbClr val="592B8A"/>
                </a:solidFill>
                <a:latin typeface="Verdana"/>
                <a:ea typeface="Verdana"/>
                <a:cs typeface="Calibri"/>
              </a:rPr>
              <a:t>TBD </a:t>
            </a:r>
            <a:r>
              <a:rPr sz="1000">
                <a:solidFill>
                  <a:srgbClr val="592B8A"/>
                </a:solidFill>
                <a:latin typeface="Verdana"/>
                <a:ea typeface="Verdana"/>
                <a:cs typeface="Calibri"/>
              </a:rPr>
              <a:t>[term</a:t>
            </a:r>
            <a:r>
              <a:rPr sz="1000" spc="-5">
                <a:solidFill>
                  <a:srgbClr val="592B8A"/>
                </a:solidFill>
                <a:latin typeface="Verdana"/>
                <a:ea typeface="Verdana"/>
                <a:cs typeface="Calibri"/>
              </a:rPr>
              <a:t> </a:t>
            </a:r>
            <a:r>
              <a:rPr sz="1000">
                <a:solidFill>
                  <a:srgbClr val="592B8A"/>
                </a:solidFill>
                <a:latin typeface="Verdana"/>
                <a:ea typeface="Verdana"/>
                <a:cs typeface="Calibri"/>
              </a:rPr>
              <a:t>ends</a:t>
            </a:r>
            <a:r>
              <a:rPr sz="1000" spc="-20">
                <a:solidFill>
                  <a:srgbClr val="592B8A"/>
                </a:solidFill>
                <a:latin typeface="Verdana"/>
                <a:ea typeface="Verdana"/>
                <a:cs typeface="Calibri"/>
              </a:rPr>
              <a:t>]</a:t>
            </a:r>
            <a:endParaRPr sz="1000">
              <a:solidFill>
                <a:srgbClr val="592B8A"/>
              </a:solidFill>
              <a:latin typeface="Verdana"/>
              <a:ea typeface="Verdana"/>
              <a:cs typeface="Calibri"/>
            </a:endParaRPr>
          </a:p>
          <a:p>
            <a:pPr marL="266065" indent="-227965">
              <a:lnSpc>
                <a:spcPct val="100000"/>
              </a:lnSpc>
              <a:spcBef>
                <a:spcPts val="505"/>
              </a:spcBef>
              <a:buFont typeface="Arial"/>
              <a:buChar char="•"/>
              <a:tabLst>
                <a:tab pos="266065" algn="l"/>
              </a:tabLst>
            </a:pPr>
            <a:r>
              <a:rPr sz="1000">
                <a:solidFill>
                  <a:srgbClr val="592B8A"/>
                </a:solidFill>
                <a:latin typeface="Verdana"/>
                <a:ea typeface="Verdana"/>
                <a:cs typeface="Calibri"/>
              </a:rPr>
              <a:t>Dan</a:t>
            </a:r>
            <a:r>
              <a:rPr sz="1000" spc="-25">
                <a:solidFill>
                  <a:srgbClr val="592B8A"/>
                </a:solidFill>
                <a:latin typeface="Verdana"/>
                <a:ea typeface="Verdana"/>
                <a:cs typeface="Calibri"/>
              </a:rPr>
              <a:t> </a:t>
            </a:r>
            <a:r>
              <a:rPr sz="1000">
                <a:solidFill>
                  <a:srgbClr val="592B8A"/>
                </a:solidFill>
                <a:latin typeface="Verdana"/>
                <a:ea typeface="Verdana"/>
                <a:cs typeface="Calibri"/>
              </a:rPr>
              <a:t>Garvin</a:t>
            </a:r>
            <a:r>
              <a:rPr sz="1000" spc="-20">
                <a:solidFill>
                  <a:srgbClr val="592B8A"/>
                </a:solidFill>
                <a:latin typeface="Verdana"/>
                <a:ea typeface="Verdana"/>
                <a:cs typeface="Calibri"/>
              </a:rPr>
              <a:t> </a:t>
            </a:r>
            <a:r>
              <a:rPr sz="1000">
                <a:solidFill>
                  <a:srgbClr val="592B8A"/>
                </a:solidFill>
                <a:latin typeface="Verdana"/>
                <a:ea typeface="Verdana"/>
                <a:cs typeface="Calibri"/>
              </a:rPr>
              <a:t>[terms</a:t>
            </a:r>
            <a:r>
              <a:rPr sz="1000" spc="-35">
                <a:solidFill>
                  <a:srgbClr val="592B8A"/>
                </a:solidFill>
                <a:latin typeface="Verdana"/>
                <a:ea typeface="Verdana"/>
                <a:cs typeface="Calibri"/>
              </a:rPr>
              <a:t> </a:t>
            </a:r>
            <a:r>
              <a:rPr sz="1000">
                <a:solidFill>
                  <a:srgbClr val="592B8A"/>
                </a:solidFill>
                <a:latin typeface="Verdana"/>
                <a:ea typeface="Verdana"/>
                <a:cs typeface="Calibri"/>
              </a:rPr>
              <a:t>ends</a:t>
            </a:r>
            <a:r>
              <a:rPr sz="1000" spc="-15">
                <a:solidFill>
                  <a:srgbClr val="592B8A"/>
                </a:solidFill>
                <a:latin typeface="Verdana"/>
                <a:ea typeface="Verdana"/>
                <a:cs typeface="Calibri"/>
              </a:rPr>
              <a:t> </a:t>
            </a:r>
            <a:r>
              <a:rPr sz="1000">
                <a:solidFill>
                  <a:srgbClr val="592B8A"/>
                </a:solidFill>
                <a:latin typeface="Verdana"/>
                <a:ea typeface="Verdana"/>
                <a:cs typeface="Calibri"/>
              </a:rPr>
              <a:t>Oct</a:t>
            </a:r>
            <a:r>
              <a:rPr sz="1000" spc="-30">
                <a:solidFill>
                  <a:srgbClr val="592B8A"/>
                </a:solidFill>
                <a:latin typeface="Verdana"/>
                <a:ea typeface="Verdana"/>
                <a:cs typeface="Calibri"/>
              </a:rPr>
              <a:t> </a:t>
            </a:r>
            <a:r>
              <a:rPr sz="1000" spc="-25">
                <a:solidFill>
                  <a:srgbClr val="592B8A"/>
                </a:solidFill>
                <a:latin typeface="Verdana"/>
                <a:ea typeface="Verdana"/>
                <a:cs typeface="Calibri"/>
              </a:rPr>
              <a:t>25]</a:t>
            </a:r>
            <a:endParaRPr sz="1000">
              <a:solidFill>
                <a:srgbClr val="592B8A"/>
              </a:solidFill>
              <a:latin typeface="Verdana"/>
              <a:ea typeface="Verdana"/>
              <a:cs typeface="Calibri"/>
            </a:endParaRPr>
          </a:p>
        </p:txBody>
      </p:sp>
      <p:sp>
        <p:nvSpPr>
          <p:cNvPr id="6" name="object 5">
            <a:extLst>
              <a:ext uri="{FF2B5EF4-FFF2-40B4-BE49-F238E27FC236}">
                <a16:creationId xmlns:a16="http://schemas.microsoft.com/office/drawing/2014/main" id="{7841BBF9-5616-F499-5938-8B39598292F8}"/>
              </a:ext>
            </a:extLst>
          </p:cNvPr>
          <p:cNvSpPr txBox="1"/>
          <p:nvPr/>
        </p:nvSpPr>
        <p:spPr>
          <a:xfrm>
            <a:off x="5383008" y="2617882"/>
            <a:ext cx="6529678" cy="821379"/>
          </a:xfrm>
          <a:prstGeom prst="rect">
            <a:avLst/>
          </a:prstGeom>
        </p:spPr>
        <p:txBody>
          <a:bodyPr vert="horz" wrap="square" lIns="0" tIns="13335" rIns="0" bIns="0" rtlCol="0" anchor="t">
            <a:spAutoFit/>
          </a:bodyPr>
          <a:lstStyle/>
          <a:p>
            <a:pPr marL="174625" indent="-136525">
              <a:spcBef>
                <a:spcPts val="465"/>
              </a:spcBef>
              <a:buSzPct val="136363"/>
              <a:buFont typeface="Calibri"/>
              <a:buChar char="∙"/>
              <a:tabLst>
                <a:tab pos="174625" algn="l"/>
              </a:tabLst>
            </a:pPr>
            <a:r>
              <a:rPr lang="en-US" sz="1000">
                <a:solidFill>
                  <a:srgbClr val="592B8A"/>
                </a:solidFill>
                <a:latin typeface="Verdana"/>
                <a:ea typeface="Verdana"/>
                <a:cs typeface="Calibri"/>
              </a:rPr>
              <a:t>Sam Shine [term ends Oct 27, 1st term]</a:t>
            </a:r>
          </a:p>
          <a:p>
            <a:pPr marL="174625" indent="-136525">
              <a:spcBef>
                <a:spcPts val="465"/>
              </a:spcBef>
              <a:buSzPct val="136363"/>
              <a:buFont typeface="Calibri"/>
              <a:buChar char="∙"/>
              <a:tabLst>
                <a:tab pos="174625" algn="l"/>
              </a:tabLst>
            </a:pPr>
            <a:r>
              <a:rPr sz="1000">
                <a:solidFill>
                  <a:srgbClr val="592B8A"/>
                </a:solidFill>
                <a:latin typeface="Verdana"/>
                <a:ea typeface="Verdana"/>
                <a:cs typeface="Calibri"/>
              </a:rPr>
              <a:t>Mark</a:t>
            </a:r>
            <a:r>
              <a:rPr sz="1000" spc="-25">
                <a:solidFill>
                  <a:srgbClr val="592B8A"/>
                </a:solidFill>
                <a:latin typeface="Verdana"/>
                <a:ea typeface="Verdana"/>
                <a:cs typeface="Calibri"/>
              </a:rPr>
              <a:t> </a:t>
            </a:r>
            <a:r>
              <a:rPr sz="1000">
                <a:solidFill>
                  <a:srgbClr val="592B8A"/>
                </a:solidFill>
                <a:latin typeface="Verdana"/>
                <a:ea typeface="Verdana"/>
                <a:cs typeface="Calibri"/>
              </a:rPr>
              <a:t>Weintraub</a:t>
            </a:r>
            <a:r>
              <a:rPr sz="1000" spc="-30">
                <a:solidFill>
                  <a:srgbClr val="592B8A"/>
                </a:solidFill>
                <a:latin typeface="Verdana"/>
                <a:ea typeface="Verdana"/>
                <a:cs typeface="Calibri"/>
              </a:rPr>
              <a:t> </a:t>
            </a:r>
            <a:r>
              <a:rPr sz="1000">
                <a:solidFill>
                  <a:srgbClr val="592B8A"/>
                </a:solidFill>
                <a:latin typeface="Verdana"/>
                <a:ea typeface="Verdana"/>
                <a:cs typeface="Calibri"/>
              </a:rPr>
              <a:t>[term</a:t>
            </a:r>
            <a:r>
              <a:rPr sz="1000" spc="-15">
                <a:solidFill>
                  <a:srgbClr val="592B8A"/>
                </a:solidFill>
                <a:latin typeface="Verdana"/>
                <a:ea typeface="Verdana"/>
                <a:cs typeface="Calibri"/>
              </a:rPr>
              <a:t> </a:t>
            </a:r>
            <a:r>
              <a:rPr sz="1000">
                <a:solidFill>
                  <a:srgbClr val="592B8A"/>
                </a:solidFill>
                <a:latin typeface="Verdana"/>
                <a:ea typeface="Verdana"/>
                <a:cs typeface="Calibri"/>
              </a:rPr>
              <a:t>ends</a:t>
            </a:r>
            <a:r>
              <a:rPr sz="1000" spc="-15">
                <a:solidFill>
                  <a:srgbClr val="592B8A"/>
                </a:solidFill>
                <a:latin typeface="Verdana"/>
                <a:ea typeface="Verdana"/>
                <a:cs typeface="Calibri"/>
              </a:rPr>
              <a:t> </a:t>
            </a:r>
            <a:r>
              <a:rPr sz="1000">
                <a:solidFill>
                  <a:srgbClr val="592B8A"/>
                </a:solidFill>
                <a:latin typeface="Verdana"/>
                <a:ea typeface="Verdana"/>
                <a:cs typeface="Calibri"/>
              </a:rPr>
              <a:t>Oct</a:t>
            </a:r>
            <a:r>
              <a:rPr sz="1000" spc="-20">
                <a:solidFill>
                  <a:srgbClr val="592B8A"/>
                </a:solidFill>
                <a:latin typeface="Verdana"/>
                <a:ea typeface="Verdana"/>
                <a:cs typeface="Calibri"/>
              </a:rPr>
              <a:t> </a:t>
            </a:r>
            <a:r>
              <a:rPr sz="1000">
                <a:solidFill>
                  <a:srgbClr val="592B8A"/>
                </a:solidFill>
                <a:latin typeface="Verdana"/>
                <a:ea typeface="Verdana"/>
                <a:cs typeface="Calibri"/>
              </a:rPr>
              <a:t>26,</a:t>
            </a:r>
            <a:r>
              <a:rPr sz="1000" spc="-5">
                <a:solidFill>
                  <a:srgbClr val="592B8A"/>
                </a:solidFill>
                <a:latin typeface="Verdana"/>
                <a:ea typeface="Verdana"/>
                <a:cs typeface="Calibri"/>
              </a:rPr>
              <a:t> </a:t>
            </a:r>
            <a:r>
              <a:rPr sz="1000">
                <a:solidFill>
                  <a:srgbClr val="592B8A"/>
                </a:solidFill>
                <a:latin typeface="Verdana"/>
                <a:ea typeface="Verdana"/>
                <a:cs typeface="Calibri"/>
              </a:rPr>
              <a:t>2</a:t>
            </a:r>
            <a:r>
              <a:rPr sz="900" baseline="27777">
                <a:solidFill>
                  <a:srgbClr val="592B8A"/>
                </a:solidFill>
                <a:latin typeface="Verdana"/>
                <a:ea typeface="Verdana"/>
                <a:cs typeface="Calibri"/>
              </a:rPr>
              <a:t>nd</a:t>
            </a:r>
            <a:r>
              <a:rPr sz="900" spc="127" baseline="27777">
                <a:solidFill>
                  <a:srgbClr val="592B8A"/>
                </a:solidFill>
                <a:latin typeface="Verdana"/>
                <a:ea typeface="Verdana"/>
                <a:cs typeface="Calibri"/>
              </a:rPr>
              <a:t> </a:t>
            </a:r>
            <a:r>
              <a:rPr sz="1000" spc="-20">
                <a:solidFill>
                  <a:srgbClr val="592B8A"/>
                </a:solidFill>
                <a:latin typeface="Verdana"/>
                <a:ea typeface="Verdana"/>
                <a:cs typeface="Calibri"/>
              </a:rPr>
              <a:t>term]</a:t>
            </a:r>
            <a:endParaRPr lang="en-US" sz="1000" spc="-20">
              <a:solidFill>
                <a:srgbClr val="592B8A"/>
              </a:solidFill>
              <a:latin typeface="Verdana"/>
              <a:ea typeface="Verdana"/>
              <a:cs typeface="Calibri"/>
            </a:endParaRPr>
          </a:p>
          <a:p>
            <a:pPr marL="174625" indent="-136525">
              <a:lnSpc>
                <a:spcPct val="100000"/>
              </a:lnSpc>
              <a:spcBef>
                <a:spcPts val="465"/>
              </a:spcBef>
              <a:buSzPct val="136363"/>
              <a:buFont typeface="Calibri"/>
              <a:buChar char="∙"/>
              <a:tabLst>
                <a:tab pos="174625" algn="l"/>
              </a:tabLst>
            </a:pPr>
            <a:r>
              <a:rPr lang="en-US" sz="1000" spc="-20">
                <a:solidFill>
                  <a:srgbClr val="592B8A"/>
                </a:solidFill>
                <a:latin typeface="Verdana"/>
                <a:ea typeface="Verdana"/>
                <a:cs typeface="Calibri"/>
              </a:rPr>
              <a:t>Brian Henesey [term ends April 26]</a:t>
            </a:r>
            <a:endParaRPr sz="1000">
              <a:solidFill>
                <a:srgbClr val="592B8A"/>
              </a:solidFill>
              <a:latin typeface="Verdana"/>
              <a:ea typeface="Verdana"/>
              <a:cs typeface="Calibri"/>
            </a:endParaRPr>
          </a:p>
          <a:p>
            <a:pPr marL="38100">
              <a:lnSpc>
                <a:spcPct val="100000"/>
              </a:lnSpc>
              <a:spcBef>
                <a:spcPts val="505"/>
              </a:spcBef>
              <a:buSzPct val="145454"/>
              <a:tabLst>
                <a:tab pos="218440" algn="l"/>
              </a:tabLst>
            </a:pPr>
            <a:endParaRPr sz="10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4C317479-34D8-C026-9C39-A85EA81F754E}"/>
              </a:ext>
            </a:extLst>
          </p:cNvPr>
          <p:cNvSpPr txBox="1"/>
          <p:nvPr/>
        </p:nvSpPr>
        <p:spPr>
          <a:xfrm>
            <a:off x="981823" y="3415801"/>
            <a:ext cx="1856078"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Leadership</a:t>
            </a:r>
            <a:endParaRPr>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17FB2AC6-C916-2033-7F80-2181022F6EFA}"/>
              </a:ext>
            </a:extLst>
          </p:cNvPr>
          <p:cNvSpPr txBox="1"/>
          <p:nvPr/>
        </p:nvSpPr>
        <p:spPr>
          <a:xfrm>
            <a:off x="1028205" y="3730504"/>
            <a:ext cx="9977120" cy="648896"/>
          </a:xfrm>
          <a:prstGeom prst="rect">
            <a:avLst/>
          </a:prstGeom>
        </p:spPr>
        <p:txBody>
          <a:bodyPr vert="horz" wrap="square" lIns="0" tIns="63500" rIns="0" bIns="0" rtlCol="0">
            <a:spAutoFit/>
          </a:bodyPr>
          <a:lstStyle/>
          <a:p>
            <a:pPr marL="241300" marR="5080" indent="-228600">
              <a:spcBef>
                <a:spcPts val="500"/>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make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nominations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candidates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Board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Directors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Officers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Association,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identify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future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leaders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Association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leadership </a:t>
            </a:r>
            <a:r>
              <a:rPr sz="1100">
                <a:solidFill>
                  <a:srgbClr val="592B8A"/>
                </a:solidFill>
                <a:latin typeface="Verdana" panose="020B0604030504040204" pitchFamily="34" charset="0"/>
                <a:ea typeface="Verdana" panose="020B0604030504040204" pitchFamily="34" charset="0"/>
                <a:cs typeface="Calibri"/>
              </a:rPr>
              <a:t>development.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(Section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1.5.4.5 of</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Policy</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Manual).</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6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Members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t>
            </a:r>
            <a:r>
              <a:rPr lang="en-US" sz="1100" err="1">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Bylaws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7.01.3)</a:t>
            </a:r>
            <a:endParaRPr sz="1100">
              <a:solidFill>
                <a:srgbClr val="592B8A"/>
              </a:solidFill>
              <a:latin typeface="Verdana" panose="020B0604030504040204" pitchFamily="34" charset="0"/>
              <a:ea typeface="Verdana" panose="020B0604030504040204" pitchFamily="34" charset="0"/>
              <a:cs typeface="Calibri"/>
            </a:endParaRPr>
          </a:p>
        </p:txBody>
      </p:sp>
      <p:sp>
        <p:nvSpPr>
          <p:cNvPr id="10" name="object 9">
            <a:extLst>
              <a:ext uri="{FF2B5EF4-FFF2-40B4-BE49-F238E27FC236}">
                <a16:creationId xmlns:a16="http://schemas.microsoft.com/office/drawing/2014/main" id="{80E8B402-577F-A120-169D-EF4696D5DD36}"/>
              </a:ext>
            </a:extLst>
          </p:cNvPr>
          <p:cNvSpPr txBox="1"/>
          <p:nvPr/>
        </p:nvSpPr>
        <p:spPr>
          <a:xfrm>
            <a:off x="5383008" y="4472100"/>
            <a:ext cx="2389392" cy="641201"/>
          </a:xfrm>
          <a:prstGeom prst="rect">
            <a:avLst/>
          </a:prstGeom>
        </p:spPr>
        <p:txBody>
          <a:bodyPr vert="horz" wrap="square" lIns="0" tIns="12700" rIns="0" bIns="0" rtlCol="0">
            <a:spAutoFit/>
          </a:bodyPr>
          <a:lstStyle/>
          <a:p>
            <a:pPr marL="141605" indent="-128905">
              <a:lnSpc>
                <a:spcPct val="100000"/>
              </a:lnSpc>
              <a:spcBef>
                <a:spcPts val="100"/>
              </a:spcBef>
              <a:buChar char="∙"/>
              <a:tabLst>
                <a:tab pos="141605" algn="l"/>
              </a:tabLst>
            </a:pPr>
            <a:r>
              <a:rPr lang="en-US" sz="1000">
                <a:solidFill>
                  <a:srgbClr val="592B8A"/>
                </a:solidFill>
                <a:latin typeface="Verdana" panose="020B0604030504040204" pitchFamily="34" charset="0"/>
                <a:ea typeface="Verdana" panose="020B0604030504040204" pitchFamily="34" charset="0"/>
                <a:cs typeface="Calibri"/>
              </a:rPr>
              <a:t>Gary Champlin (2022-26)</a:t>
            </a:r>
          </a:p>
          <a:p>
            <a:pPr marL="141605" indent="-128905">
              <a:lnSpc>
                <a:spcPct val="100000"/>
              </a:lnSpc>
              <a:spcBef>
                <a:spcPts val="100"/>
              </a:spcBef>
              <a:buChar char="∙"/>
              <a:tabLst>
                <a:tab pos="141605" algn="l"/>
              </a:tabLst>
            </a:pPr>
            <a:r>
              <a:rPr sz="1000">
                <a:solidFill>
                  <a:srgbClr val="592B8A"/>
                </a:solidFill>
                <a:latin typeface="Verdana" panose="020B0604030504040204" pitchFamily="34" charset="0"/>
                <a:ea typeface="Verdana" panose="020B0604030504040204" pitchFamily="34" charset="0"/>
                <a:cs typeface="Calibri"/>
              </a:rPr>
              <a:t>Dan</a:t>
            </a:r>
            <a:r>
              <a:rPr sz="1000" spc="-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Garvin</a:t>
            </a:r>
            <a:r>
              <a:rPr sz="1000" spc="-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a:p>
            <a:pPr marL="142240" indent="-129539">
              <a:lnSpc>
                <a:spcPct val="100000"/>
              </a:lnSpc>
              <a:buFont typeface="Calibri"/>
              <a:buChar char="∙"/>
              <a:tabLst>
                <a:tab pos="142240" algn="l"/>
              </a:tabLst>
            </a:pPr>
            <a:r>
              <a:rPr sz="1000">
                <a:solidFill>
                  <a:srgbClr val="592B8A"/>
                </a:solidFill>
                <a:latin typeface="Verdana" panose="020B0604030504040204" pitchFamily="34" charset="0"/>
                <a:ea typeface="Verdana" panose="020B0604030504040204" pitchFamily="34" charset="0"/>
                <a:cs typeface="Calibri"/>
              </a:rPr>
              <a:t>Tamara</a:t>
            </a:r>
            <a:r>
              <a:rPr sz="1000" spc="-3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Mayberry</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a:p>
            <a:pPr marL="141605" indent="-128905">
              <a:lnSpc>
                <a:spcPct val="100000"/>
              </a:lnSpc>
              <a:spcBef>
                <a:spcPts val="5"/>
              </a:spcBef>
              <a:buChar char="∙"/>
              <a:tabLst>
                <a:tab pos="141605" algn="l"/>
              </a:tabLst>
            </a:pPr>
            <a:r>
              <a:rPr sz="1000">
                <a:solidFill>
                  <a:srgbClr val="592B8A"/>
                </a:solidFill>
                <a:latin typeface="Verdana" panose="020B0604030504040204" pitchFamily="34" charset="0"/>
                <a:ea typeface="Verdana" panose="020B0604030504040204" pitchFamily="34" charset="0"/>
                <a:cs typeface="Calibri"/>
              </a:rPr>
              <a:t>Scott</a:t>
            </a:r>
            <a:r>
              <a:rPr sz="1000" spc="-2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Saunders</a:t>
            </a:r>
            <a:r>
              <a:rPr sz="1000" spc="-10">
                <a:solidFill>
                  <a:srgbClr val="592B8A"/>
                </a:solidFill>
                <a:latin typeface="Verdana" panose="020B0604030504040204" pitchFamily="34" charset="0"/>
                <a:ea typeface="Verdana" panose="020B0604030504040204" pitchFamily="34" charset="0"/>
                <a:cs typeface="Calibri"/>
              </a:rPr>
              <a:t> (2022-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p:txBody>
      </p:sp>
      <p:sp>
        <p:nvSpPr>
          <p:cNvPr id="11" name="object 10">
            <a:extLst>
              <a:ext uri="{FF2B5EF4-FFF2-40B4-BE49-F238E27FC236}">
                <a16:creationId xmlns:a16="http://schemas.microsoft.com/office/drawing/2014/main" id="{F75B9EB6-E452-2F2A-C383-9E56699AB92F}"/>
              </a:ext>
            </a:extLst>
          </p:cNvPr>
          <p:cNvSpPr txBox="1"/>
          <p:nvPr/>
        </p:nvSpPr>
        <p:spPr>
          <a:xfrm>
            <a:off x="1524000" y="4472100"/>
            <a:ext cx="2084678" cy="807913"/>
          </a:xfrm>
          <a:prstGeom prst="rect">
            <a:avLst/>
          </a:prstGeom>
        </p:spPr>
        <p:txBody>
          <a:bodyPr vert="horz" wrap="square" lIns="0" tIns="12700" rIns="0" bIns="0" rtlCol="0">
            <a:spAutoFit/>
          </a:bodyPr>
          <a:lstStyle/>
          <a:p>
            <a:pPr marL="240665" indent="-227965">
              <a:lnSpc>
                <a:spcPts val="1290"/>
              </a:lnSpc>
              <a:spcBef>
                <a:spcPts val="100"/>
              </a:spcBef>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John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Sacco</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ts val="129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Brian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Henesey</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John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Bianculli</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5"/>
              </a:spcBef>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Becky</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Proler</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Brian</a:t>
            </a:r>
            <a:r>
              <a:rPr sz="1000" spc="-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Shine</a:t>
            </a:r>
            <a:r>
              <a:rPr sz="1000" spc="-10">
                <a:solidFill>
                  <a:srgbClr val="592B8A"/>
                </a:solidFill>
                <a:latin typeface="Verdana" panose="020B0604030504040204" pitchFamily="34" charset="0"/>
                <a:ea typeface="Verdana" panose="020B0604030504040204" pitchFamily="34" charset="0"/>
                <a:cs typeface="Calibri"/>
              </a:rPr>
              <a:t> (2022-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p:txBody>
      </p:sp>
      <p:sp>
        <p:nvSpPr>
          <p:cNvPr id="12" name="object 11">
            <a:extLst>
              <a:ext uri="{FF2B5EF4-FFF2-40B4-BE49-F238E27FC236}">
                <a16:creationId xmlns:a16="http://schemas.microsoft.com/office/drawing/2014/main" id="{068FC6FE-CF8F-0256-7D93-BF74DA5CCCCB}"/>
              </a:ext>
            </a:extLst>
          </p:cNvPr>
          <p:cNvSpPr txBox="1"/>
          <p:nvPr/>
        </p:nvSpPr>
        <p:spPr>
          <a:xfrm>
            <a:off x="1301940" y="5387040"/>
            <a:ext cx="9887585" cy="166712"/>
          </a:xfrm>
          <a:prstGeom prst="rect">
            <a:avLst/>
          </a:prstGeom>
        </p:spPr>
        <p:txBody>
          <a:bodyPr vert="horz" wrap="square" lIns="0" tIns="12700" rIns="0" bIns="0" rtlCol="0">
            <a:spAutoFit/>
          </a:bodyPr>
          <a:lstStyle/>
          <a:p>
            <a:pPr marL="12700">
              <a:lnSpc>
                <a:spcPct val="100000"/>
              </a:lnSpc>
              <a:spcBef>
                <a:spcPts val="100"/>
              </a:spcBef>
            </a:pPr>
            <a:r>
              <a:rPr sz="1000">
                <a:solidFill>
                  <a:srgbClr val="592B8A"/>
                </a:solidFill>
                <a:latin typeface="Verdana" panose="020B0604030504040204" pitchFamily="34" charset="0"/>
                <a:ea typeface="Verdana" panose="020B0604030504040204" pitchFamily="34" charset="0"/>
                <a:cs typeface="Calibri"/>
              </a:rPr>
              <a:t>Staff</a:t>
            </a:r>
            <a:r>
              <a:rPr sz="1000" spc="-2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Liaison:</a:t>
            </a:r>
            <a:r>
              <a:rPr sz="1000" spc="2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Heather</a:t>
            </a:r>
            <a:r>
              <a:rPr sz="1000" spc="-15">
                <a:solidFill>
                  <a:srgbClr val="592B8A"/>
                </a:solidFill>
                <a:latin typeface="Verdana" panose="020B0604030504040204" pitchFamily="34" charset="0"/>
                <a:ea typeface="Verdana" panose="020B0604030504040204" pitchFamily="34" charset="0"/>
                <a:cs typeface="Calibri"/>
              </a:rPr>
              <a:t> </a:t>
            </a:r>
            <a:r>
              <a:rPr sz="1000" spc="-20">
                <a:solidFill>
                  <a:srgbClr val="592B8A"/>
                </a:solidFill>
                <a:latin typeface="Verdana" panose="020B0604030504040204" pitchFamily="34" charset="0"/>
                <a:ea typeface="Verdana" panose="020B0604030504040204" pitchFamily="34" charset="0"/>
                <a:cs typeface="Calibri"/>
              </a:rPr>
              <a:t>Lyons</a:t>
            </a:r>
            <a:endParaRPr sz="1000">
              <a:solidFill>
                <a:srgbClr val="592B8A"/>
              </a:solidFill>
              <a:latin typeface="Verdana" panose="020B0604030504040204" pitchFamily="34" charset="0"/>
              <a:ea typeface="Verdana" panose="020B0604030504040204" pitchFamily="34" charset="0"/>
              <a:cs typeface="Calibri"/>
            </a:endParaRPr>
          </a:p>
        </p:txBody>
      </p:sp>
      <p:sp>
        <p:nvSpPr>
          <p:cNvPr id="13" name="object 12">
            <a:extLst>
              <a:ext uri="{FF2B5EF4-FFF2-40B4-BE49-F238E27FC236}">
                <a16:creationId xmlns:a16="http://schemas.microsoft.com/office/drawing/2014/main" id="{6FAB4B99-AEE7-029A-9CD4-4B554F636969}"/>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685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13F3DCA0-1C7A-7839-EBAD-71AB5525FB26}"/>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7</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C3B23CAA-B3AE-94A7-774A-B50F0F2D8884}"/>
              </a:ext>
            </a:extLst>
          </p:cNvPr>
          <p:cNvSpPr txBox="1"/>
          <p:nvPr/>
        </p:nvSpPr>
        <p:spPr>
          <a:xfrm>
            <a:off x="916939" y="1278755"/>
            <a:ext cx="215201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Communications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9150CDA6-7A95-468A-4533-63B4D494AAC9}"/>
              </a:ext>
            </a:extLst>
          </p:cNvPr>
          <p:cNvSpPr txBox="1"/>
          <p:nvPr/>
        </p:nvSpPr>
        <p:spPr>
          <a:xfrm>
            <a:off x="1310004" y="1730965"/>
            <a:ext cx="9820910" cy="804644"/>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70">
                <a:solidFill>
                  <a:srgbClr val="592B8A"/>
                </a:solidFill>
                <a:latin typeface="Verdana" panose="020B0604030504040204" pitchFamily="34" charset="0"/>
                <a:ea typeface="Verdana" panose="020B0604030504040204" pitchFamily="34" charset="0"/>
                <a:cs typeface="Calibri"/>
              </a:rPr>
              <a:t> </a:t>
            </a:r>
            <a:r>
              <a:rPr sz="1100" spc="-75">
                <a:solidFill>
                  <a:srgbClr val="592B8A"/>
                </a:solidFill>
                <a:latin typeface="Verdana" panose="020B0604030504040204" pitchFamily="34" charset="0"/>
                <a:ea typeface="Verdana" panose="020B0604030504040204" pitchFamily="34" charset="0"/>
                <a:cs typeface="Calibri"/>
              </a:rPr>
              <a:t>To</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strategic</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tactical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advice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key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communications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public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relations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issues,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along</a:t>
            </a:r>
            <a:r>
              <a:rPr sz="1100" spc="-30">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with </a:t>
            </a:r>
            <a:r>
              <a:rPr sz="1100">
                <a:solidFill>
                  <a:srgbClr val="592B8A"/>
                </a:solidFill>
                <a:latin typeface="Verdana" panose="020B0604030504040204" pitchFamily="34" charset="0"/>
                <a:ea typeface="Verdana" panose="020B0604030504040204" pitchFamily="34" charset="0"/>
                <a:cs typeface="Calibri"/>
              </a:rPr>
              <a:t>editorial</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5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digital</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news</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platform.</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7893050">
              <a:lnSpc>
                <a:spcPct val="127800"/>
              </a:lnSpc>
              <a:spcBef>
                <a:spcPts val="20"/>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7D9CC903-C23E-35B0-B379-AD6B429B9265}"/>
              </a:ext>
            </a:extLst>
          </p:cNvPr>
          <p:cNvSpPr txBox="1"/>
          <p:nvPr/>
        </p:nvSpPr>
        <p:spPr>
          <a:xfrm>
            <a:off x="916939" y="3621433"/>
            <a:ext cx="147510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Convention</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4570A251-E314-F227-32B9-0A3FFD2DB857}"/>
              </a:ext>
            </a:extLst>
          </p:cNvPr>
          <p:cNvSpPr txBox="1"/>
          <p:nvPr/>
        </p:nvSpPr>
        <p:spPr>
          <a:xfrm>
            <a:off x="1374648" y="3992549"/>
            <a:ext cx="9692640" cy="835485"/>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oversight</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6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Annual</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Convention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Exposition,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identification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future</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locations, </a:t>
            </a:r>
            <a:r>
              <a:rPr sz="1100">
                <a:solidFill>
                  <a:srgbClr val="592B8A"/>
                </a:solidFill>
                <a:latin typeface="Verdana" panose="020B0604030504040204" pitchFamily="34" charset="0"/>
                <a:ea typeface="Verdana" panose="020B0604030504040204" pitchFamily="34" charset="0"/>
                <a:cs typeface="Calibri"/>
              </a:rPr>
              <a:t>structure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assessment,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pertinence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6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current</a:t>
            </a:r>
            <a:r>
              <a:rPr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5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385"/>
              </a:spcBef>
            </a:pPr>
            <a:endParaRPr sz="10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F54D3631-56F1-7E31-E2D4-44B59895AEA8}"/>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EC79DC5B-1BAB-B00E-577A-891EECEB2F91}"/>
              </a:ext>
            </a:extLst>
          </p:cNvPr>
          <p:cNvSpPr txBox="1"/>
          <p:nvPr/>
        </p:nvSpPr>
        <p:spPr>
          <a:xfrm>
            <a:off x="1752600" y="2344316"/>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Andrew Cooley</a:t>
            </a:r>
          </a:p>
          <a:p>
            <a:pPr>
              <a:lnSpc>
                <a:spcPct val="150000"/>
              </a:lnSpc>
            </a:pPr>
            <a:r>
              <a:rPr lang="en-US" sz="1000">
                <a:solidFill>
                  <a:srgbClr val="592B8A"/>
                </a:solidFill>
                <a:latin typeface="+mn-lt"/>
              </a:rPr>
              <a:t>Vice-Chair: Krista Ostuno</a:t>
            </a:r>
          </a:p>
          <a:p>
            <a:pPr>
              <a:lnSpc>
                <a:spcPct val="150000"/>
              </a:lnSpc>
            </a:pPr>
            <a:r>
              <a:rPr lang="en-US" sz="1000">
                <a:solidFill>
                  <a:srgbClr val="592B8A"/>
                </a:solidFill>
                <a:latin typeface="+mn-lt"/>
              </a:rPr>
              <a:t>Staff Liaison: Eric Reller</a:t>
            </a:r>
          </a:p>
        </p:txBody>
      </p:sp>
      <p:sp>
        <p:nvSpPr>
          <p:cNvPr id="11" name="TextBox 10">
            <a:extLst>
              <a:ext uri="{FF2B5EF4-FFF2-40B4-BE49-F238E27FC236}">
                <a16:creationId xmlns:a16="http://schemas.microsoft.com/office/drawing/2014/main" id="{AA696CFD-1928-6290-8F7F-D8107A710B6D}"/>
              </a:ext>
            </a:extLst>
          </p:cNvPr>
          <p:cNvSpPr txBox="1"/>
          <p:nvPr/>
        </p:nvSpPr>
        <p:spPr>
          <a:xfrm>
            <a:off x="1828800" y="4661315"/>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Andy Cohen</a:t>
            </a:r>
          </a:p>
          <a:p>
            <a:pPr>
              <a:lnSpc>
                <a:spcPct val="150000"/>
              </a:lnSpc>
            </a:pPr>
            <a:r>
              <a:rPr lang="en-US" sz="1000">
                <a:solidFill>
                  <a:srgbClr val="592B8A"/>
                </a:solidFill>
                <a:latin typeface="+mn-lt"/>
              </a:rPr>
              <a:t>Vice-Chair: Ian Lewandowski</a:t>
            </a:r>
          </a:p>
          <a:p>
            <a:pPr>
              <a:lnSpc>
                <a:spcPct val="150000"/>
              </a:lnSpc>
            </a:pPr>
            <a:r>
              <a:rPr lang="en-US" sz="1000">
                <a:solidFill>
                  <a:srgbClr val="592B8A"/>
                </a:solidFill>
                <a:latin typeface="+mn-lt"/>
              </a:rPr>
              <a:t>Staff Liaison: Jason Glei</a:t>
            </a:r>
          </a:p>
        </p:txBody>
      </p:sp>
    </p:spTree>
    <p:extLst>
      <p:ext uri="{BB962C8B-B14F-4D97-AF65-F5344CB8AC3E}">
        <p14:creationId xmlns:p14="http://schemas.microsoft.com/office/powerpoint/2010/main" val="321247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2F62FF9-A6E6-67C7-D9F5-4E4E913DA07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8</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6B843617-1F5B-D9EC-2D16-E0DDBEBBCD61}"/>
              </a:ext>
            </a:extLst>
          </p:cNvPr>
          <p:cNvSpPr txBox="1"/>
          <p:nvPr/>
        </p:nvSpPr>
        <p:spPr>
          <a:xfrm>
            <a:off x="878839" y="1215165"/>
            <a:ext cx="3530822"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Education</a:t>
            </a:r>
            <a:r>
              <a:rPr b="1" spc="-5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Training</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E287B758-1D35-4B5F-7601-F69614FA714C}"/>
              </a:ext>
            </a:extLst>
          </p:cNvPr>
          <p:cNvSpPr txBox="1"/>
          <p:nvPr/>
        </p:nvSpPr>
        <p:spPr>
          <a:xfrm>
            <a:off x="1234756" y="1573510"/>
            <a:ext cx="9722485" cy="712952"/>
          </a:xfrm>
          <a:prstGeom prst="rect">
            <a:avLst/>
          </a:prstGeom>
        </p:spPr>
        <p:txBody>
          <a:bodyPr vert="horz" wrap="square" lIns="0" tIns="50165" rIns="0" bIns="0" rtlCol="0">
            <a:spAutoFit/>
          </a:bodyPr>
          <a:lstStyle/>
          <a:p>
            <a:pPr marL="241300" marR="5080" indent="-228600">
              <a:lnSpc>
                <a:spcPts val="1250"/>
              </a:lnSpc>
              <a:spcBef>
                <a:spcPts val="3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Support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development,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production</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implementation</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education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training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levels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employees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3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th</a:t>
            </a:r>
            <a:r>
              <a:rPr lang="en-US" sz="1100" spc="-25">
                <a:solidFill>
                  <a:srgbClr val="592B8A"/>
                </a:solidFill>
                <a:latin typeface="Verdana" panose="020B0604030504040204" pitchFamily="34" charset="0"/>
                <a:ea typeface="Verdana" panose="020B0604030504040204" pitchFamily="34" charset="0"/>
                <a:cs typeface="Calibri"/>
              </a:rPr>
              <a:t>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recycled</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workforce</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across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multiple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platforms.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18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8070215">
              <a:lnSpc>
                <a:spcPct val="122000"/>
              </a:lnSpc>
              <a:spcBef>
                <a:spcPts val="15"/>
              </a:spcBef>
            </a:pPr>
            <a:endParaRPr sz="8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65D005CB-BB59-AB3B-33AF-BD24F8B92178}"/>
              </a:ext>
            </a:extLst>
          </p:cNvPr>
          <p:cNvSpPr txBox="1"/>
          <p:nvPr/>
        </p:nvSpPr>
        <p:spPr>
          <a:xfrm>
            <a:off x="990600" y="3405809"/>
            <a:ext cx="1778222" cy="289182"/>
          </a:xfrm>
          <a:prstGeom prst="rect">
            <a:avLst/>
          </a:prstGeom>
        </p:spPr>
        <p:txBody>
          <a:bodyPr vert="horz" wrap="square" lIns="0" tIns="12065" rIns="0" bIns="0" rtlCol="0">
            <a:spAutoFit/>
          </a:bodyPr>
          <a:lstStyle/>
          <a:p>
            <a:pPr marL="12700">
              <a:lnSpc>
                <a:spcPct val="100000"/>
              </a:lnSpc>
              <a:spcBef>
                <a:spcPts val="95"/>
              </a:spcBef>
            </a:pPr>
            <a:r>
              <a:rPr b="1" spc="-10">
                <a:solidFill>
                  <a:srgbClr val="592B8A"/>
                </a:solidFill>
                <a:latin typeface="Verdana" panose="020B0604030504040204" pitchFamily="34" charset="0"/>
                <a:ea typeface="Verdana" panose="020B0604030504040204" pitchFamily="34" charset="0"/>
                <a:cs typeface="Calibri"/>
              </a:rPr>
              <a:t>Finance</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64007012-D204-58E6-B91E-8DA9BA5E4D59}"/>
              </a:ext>
            </a:extLst>
          </p:cNvPr>
          <p:cNvSpPr txBox="1"/>
          <p:nvPr/>
        </p:nvSpPr>
        <p:spPr>
          <a:xfrm>
            <a:off x="1389888" y="3718182"/>
            <a:ext cx="9677400" cy="2010166"/>
          </a:xfrm>
          <a:prstGeom prst="rect">
            <a:avLst/>
          </a:prstGeom>
        </p:spPr>
        <p:txBody>
          <a:bodyPr vert="horz" wrap="square" lIns="0" tIns="50165" rIns="0" bIns="0" rtlCol="0" anchor="t">
            <a:spAutoFit/>
          </a:bodyPr>
          <a:lstStyle/>
          <a:p>
            <a:pPr marL="240665" marR="5080" indent="-228600">
              <a:lnSpc>
                <a:spcPts val="1250"/>
              </a:lnSpc>
              <a:spcBef>
                <a:spcPts val="39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all</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Association</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financial</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matters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approval</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annual</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budget,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financial</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statements,</a:t>
            </a:r>
            <a:r>
              <a:rPr sz="110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investments,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member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dues.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Finance</a:t>
            </a:r>
            <a:r>
              <a:rPr sz="1100" spc="-10">
                <a:solidFill>
                  <a:srgbClr val="592B8A"/>
                </a:solidFill>
                <a:latin typeface="Verdana" panose="020B0604030504040204" pitchFamily="34" charset="0"/>
                <a:ea typeface="Verdana" panose="020B0604030504040204" pitchFamily="34" charset="0"/>
                <a:cs typeface="Calibri"/>
              </a:rPr>
              <a:t> Committee</a:t>
            </a:r>
            <a:r>
              <a:rPr sz="1100">
                <a:solidFill>
                  <a:srgbClr val="592B8A"/>
                </a:solidFill>
                <a:latin typeface="Verdana" panose="020B0604030504040204" pitchFamily="34" charset="0"/>
                <a:ea typeface="Verdana" panose="020B0604030504040204" pitchFamily="34" charset="0"/>
                <a:cs typeface="Calibri"/>
              </a:rPr>
              <a:t> shall</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financial</a:t>
            </a:r>
            <a:r>
              <a:rPr sz="1100" spc="-10">
                <a:solidFill>
                  <a:srgbClr val="592B8A"/>
                </a:solidFill>
                <a:latin typeface="Verdana" panose="020B0604030504040204" pitchFamily="34" charset="0"/>
                <a:ea typeface="Verdana" panose="020B0604030504040204" pitchFamily="34" charset="0"/>
                <a:cs typeface="Calibri"/>
              </a:rPr>
              <a:t> matters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appropriate transparency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benefit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200"/>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marL="12700">
              <a:lnSpc>
                <a:spcPct val="100000"/>
              </a:lnSpc>
            </a:pPr>
            <a:r>
              <a:rPr lang="en-US" sz="800" b="1" i="1" spc="-10">
                <a:solidFill>
                  <a:srgbClr val="592B8A"/>
                </a:solidFill>
                <a:latin typeface="Verdana" panose="020B0604030504040204" pitchFamily="34" charset="0"/>
                <a:ea typeface="Verdana" panose="020B0604030504040204" pitchFamily="34" charset="0"/>
                <a:cs typeface="Calibri"/>
              </a:rPr>
              <a:t>       </a:t>
            </a:r>
            <a:r>
              <a:rPr sz="1100" b="1" i="1" spc="-10">
                <a:solidFill>
                  <a:srgbClr val="592B8A"/>
                </a:solidFill>
                <a:latin typeface="Verdana" panose="020B0604030504040204" pitchFamily="34" charset="0"/>
                <a:ea typeface="Verdana" panose="020B0604030504040204" pitchFamily="34" charset="0"/>
                <a:cs typeface="Calibri"/>
              </a:rPr>
              <a:t>Investment</a:t>
            </a:r>
            <a:r>
              <a:rPr sz="1100" b="1" i="1" spc="-15">
                <a:solidFill>
                  <a:srgbClr val="592B8A"/>
                </a:solidFill>
                <a:latin typeface="Verdana" panose="020B0604030504040204" pitchFamily="34" charset="0"/>
                <a:ea typeface="Verdana" panose="020B0604030504040204" pitchFamily="34" charset="0"/>
                <a:cs typeface="Calibri"/>
              </a:rPr>
              <a:t> </a:t>
            </a:r>
            <a:r>
              <a:rPr sz="1100" b="1" i="1" spc="-10">
                <a:solidFill>
                  <a:srgbClr val="592B8A"/>
                </a:solidFill>
                <a:latin typeface="Verdana" panose="020B0604030504040204" pitchFamily="34" charset="0"/>
                <a:ea typeface="Verdana" panose="020B0604030504040204" pitchFamily="34" charset="0"/>
                <a:cs typeface="Calibri"/>
              </a:rPr>
              <a:t>Subcommittee</a:t>
            </a:r>
            <a:endParaRPr sz="1100">
              <a:solidFill>
                <a:srgbClr val="592B8A"/>
              </a:solidFill>
              <a:latin typeface="Verdana" panose="020B0604030504040204" pitchFamily="34" charset="0"/>
              <a:ea typeface="Verdana" panose="020B0604030504040204" pitchFamily="34" charset="0"/>
              <a:cs typeface="Calibri"/>
            </a:endParaRPr>
          </a:p>
          <a:p>
            <a:pPr marL="469265">
              <a:spcBef>
                <a:spcPts val="280"/>
              </a:spcBef>
            </a:pPr>
            <a:r>
              <a:rPr lang="en-US" sz="1000" spc="-10">
                <a:solidFill>
                  <a:srgbClr val="592B8A"/>
                </a:solidFill>
                <a:latin typeface="Verdana"/>
                <a:ea typeface="Verdana"/>
                <a:cs typeface="Calibri"/>
              </a:rPr>
              <a:t>  </a:t>
            </a:r>
            <a:r>
              <a:rPr sz="1000" spc="-10">
                <a:solidFill>
                  <a:srgbClr val="592B8A"/>
                </a:solidFill>
                <a:latin typeface="Verdana"/>
                <a:ea typeface="Verdana"/>
                <a:cs typeface="Calibri"/>
              </a:rPr>
              <a:t>Co-</a:t>
            </a:r>
            <a:r>
              <a:rPr sz="1000">
                <a:solidFill>
                  <a:srgbClr val="592B8A"/>
                </a:solidFill>
                <a:latin typeface="Verdana"/>
                <a:ea typeface="Verdana"/>
                <a:cs typeface="Calibri"/>
              </a:rPr>
              <a:t>Chairs:</a:t>
            </a:r>
            <a:r>
              <a:rPr sz="1000" spc="-20">
                <a:solidFill>
                  <a:srgbClr val="592B8A"/>
                </a:solidFill>
                <a:latin typeface="Verdana"/>
                <a:ea typeface="Verdana"/>
                <a:cs typeface="Calibri"/>
              </a:rPr>
              <a:t> </a:t>
            </a:r>
            <a:r>
              <a:rPr sz="1000">
                <a:solidFill>
                  <a:srgbClr val="592B8A"/>
                </a:solidFill>
                <a:latin typeface="Verdana"/>
                <a:ea typeface="Verdana"/>
                <a:cs typeface="Calibri"/>
              </a:rPr>
              <a:t>Aaron</a:t>
            </a:r>
            <a:r>
              <a:rPr sz="1000" spc="-25">
                <a:solidFill>
                  <a:srgbClr val="592B8A"/>
                </a:solidFill>
                <a:latin typeface="Verdana"/>
                <a:ea typeface="Verdana"/>
                <a:cs typeface="Calibri"/>
              </a:rPr>
              <a:t> </a:t>
            </a:r>
            <a:r>
              <a:rPr sz="1000" spc="-20">
                <a:solidFill>
                  <a:srgbClr val="592B8A"/>
                </a:solidFill>
                <a:latin typeface="Verdana"/>
                <a:ea typeface="Verdana"/>
                <a:cs typeface="Calibri"/>
              </a:rPr>
              <a:t>Plitt</a:t>
            </a:r>
            <a:r>
              <a:rPr lang="en-US" sz="1000" spc="-20">
                <a:solidFill>
                  <a:srgbClr val="592B8A"/>
                </a:solidFill>
                <a:latin typeface="Verdana"/>
                <a:ea typeface="Verdana"/>
                <a:cs typeface="Calibri"/>
              </a:rPr>
              <a:t> &amp; (vacant)</a:t>
            </a:r>
            <a:endParaRPr sz="1000">
              <a:solidFill>
                <a:srgbClr val="592B8A"/>
              </a:solidFill>
              <a:latin typeface="Verdana"/>
              <a:ea typeface="Verdana"/>
              <a:cs typeface="Calibri"/>
            </a:endParaRPr>
          </a:p>
        </p:txBody>
      </p:sp>
      <p:sp>
        <p:nvSpPr>
          <p:cNvPr id="7" name="object 6">
            <a:extLst>
              <a:ext uri="{FF2B5EF4-FFF2-40B4-BE49-F238E27FC236}">
                <a16:creationId xmlns:a16="http://schemas.microsoft.com/office/drawing/2014/main" id="{A550C6E3-CBF4-D9F4-7969-32EF4C89C748}"/>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FBB47C0-6D0B-7C43-F00E-735560E8D180}"/>
              </a:ext>
            </a:extLst>
          </p:cNvPr>
          <p:cNvSpPr txBox="1"/>
          <p:nvPr/>
        </p:nvSpPr>
        <p:spPr>
          <a:xfrm>
            <a:off x="1676400" y="2170411"/>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Adam Shine</a:t>
            </a:r>
          </a:p>
          <a:p>
            <a:pPr>
              <a:lnSpc>
                <a:spcPct val="150000"/>
              </a:lnSpc>
            </a:pPr>
            <a:r>
              <a:rPr lang="en-US" sz="1000">
                <a:solidFill>
                  <a:srgbClr val="592B8A"/>
                </a:solidFill>
                <a:latin typeface="+mn-lt"/>
              </a:rPr>
              <a:t>Vice-Chair: Andy Wahl</a:t>
            </a:r>
          </a:p>
          <a:p>
            <a:pPr>
              <a:lnSpc>
                <a:spcPct val="150000"/>
              </a:lnSpc>
            </a:pPr>
            <a:r>
              <a:rPr lang="en-US" sz="1000">
                <a:solidFill>
                  <a:srgbClr val="592B8A"/>
                </a:solidFill>
                <a:latin typeface="+mn-lt"/>
              </a:rPr>
              <a:t>Staff Liaison: Jason Glei</a:t>
            </a:r>
          </a:p>
        </p:txBody>
      </p:sp>
      <p:sp>
        <p:nvSpPr>
          <p:cNvPr id="9" name="TextBox 8">
            <a:extLst>
              <a:ext uri="{FF2B5EF4-FFF2-40B4-BE49-F238E27FC236}">
                <a16:creationId xmlns:a16="http://schemas.microsoft.com/office/drawing/2014/main" id="{0F546DF0-991F-EB1F-42FE-4D9378CB11A5}"/>
              </a:ext>
            </a:extLst>
          </p:cNvPr>
          <p:cNvSpPr txBox="1"/>
          <p:nvPr/>
        </p:nvSpPr>
        <p:spPr>
          <a:xfrm>
            <a:off x="1828800" y="4437472"/>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Chairs: Andrew Lincoln &amp; Crystal Palmer</a:t>
            </a:r>
          </a:p>
          <a:p>
            <a:pPr>
              <a:lnSpc>
                <a:spcPct val="150000"/>
              </a:lnSpc>
            </a:pPr>
            <a:r>
              <a:rPr lang="en-US" sz="1000">
                <a:solidFill>
                  <a:srgbClr val="592B8A"/>
                </a:solidFill>
                <a:latin typeface="+mn-lt"/>
              </a:rPr>
              <a:t>Staff Liaison: Margie Erinle</a:t>
            </a:r>
          </a:p>
        </p:txBody>
      </p:sp>
    </p:spTree>
    <p:extLst>
      <p:ext uri="{BB962C8B-B14F-4D97-AF65-F5344CB8AC3E}">
        <p14:creationId xmlns:p14="http://schemas.microsoft.com/office/powerpoint/2010/main" val="222893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4E8871F-E2E8-E2A8-964E-130EA8A7DF79}"/>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9</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43DE7855-34A8-0671-6D2B-309313691453}"/>
              </a:ext>
            </a:extLst>
          </p:cNvPr>
          <p:cNvSpPr txBox="1"/>
          <p:nvPr/>
        </p:nvSpPr>
        <p:spPr>
          <a:xfrm>
            <a:off x="914400" y="1345667"/>
            <a:ext cx="3329304" cy="319959"/>
          </a:xfrm>
          <a:prstGeom prst="rect">
            <a:avLst/>
          </a:prstGeom>
        </p:spPr>
        <p:txBody>
          <a:bodyPr vert="horz" wrap="square" lIns="0" tIns="12065" rIns="0" bIns="0" rtlCol="0">
            <a:spAutoFit/>
          </a:bodyPr>
          <a:lstStyle/>
          <a:p>
            <a:pPr marL="12700">
              <a:lnSpc>
                <a:spcPct val="100000"/>
              </a:lnSpc>
              <a:spcBef>
                <a:spcPts val="95"/>
              </a:spcBef>
            </a:pPr>
            <a:r>
              <a:rPr sz="2000" b="1" spc="-10">
                <a:solidFill>
                  <a:srgbClr val="592B8A"/>
                </a:solidFill>
                <a:latin typeface="Verdana" panose="020B0604030504040204" pitchFamily="34" charset="0"/>
                <a:ea typeface="Verdana" panose="020B0604030504040204" pitchFamily="34" charset="0"/>
                <a:cs typeface="Calibri"/>
              </a:rPr>
              <a:t>Government</a:t>
            </a:r>
            <a:r>
              <a:rPr sz="2000" b="1" spc="-90">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Relations</a:t>
            </a:r>
            <a:endParaRPr sz="20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6E6BB6FF-6C43-3270-46FA-79E049E777AE}"/>
              </a:ext>
            </a:extLst>
          </p:cNvPr>
          <p:cNvSpPr txBox="1"/>
          <p:nvPr/>
        </p:nvSpPr>
        <p:spPr>
          <a:xfrm>
            <a:off x="1365937" y="1713687"/>
            <a:ext cx="9820275" cy="630301"/>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work</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staff</a:t>
            </a:r>
            <a:r>
              <a:rPr sz="1100" spc="-35">
                <a:solidFill>
                  <a:srgbClr val="592B8A"/>
                </a:solidFill>
                <a:latin typeface="Verdana" panose="020B0604030504040204" pitchFamily="34" charset="0"/>
                <a:ea typeface="Verdana" panose="020B0604030504040204" pitchFamily="34" charset="0"/>
                <a:cs typeface="Calibri"/>
              </a:rPr>
              <a:t> </a:t>
            </a:r>
            <a:r>
              <a:rPr lang="en-US" sz="1100" spc="-35">
                <a:solidFill>
                  <a:srgbClr val="592B8A"/>
                </a:solidFill>
                <a:latin typeface="Verdana" panose="020B0604030504040204" pitchFamily="34" charset="0"/>
                <a:ea typeface="Verdana" panose="020B0604030504040204" pitchFamily="34" charset="0"/>
                <a:cs typeface="Calibri"/>
              </a:rPr>
              <a:t>i</a:t>
            </a:r>
            <a:r>
              <a:rPr sz="1100">
                <a:solidFill>
                  <a:srgbClr val="592B8A"/>
                </a:solidFill>
                <a:latin typeface="Verdana" panose="020B0604030504040204" pitchFamily="34" charset="0"/>
                <a:ea typeface="Verdana" panose="020B0604030504040204" pitchFamily="34" charset="0"/>
                <a:cs typeface="Calibri"/>
              </a:rPr>
              <a:t>n</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advocating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industry,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driven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Advocacy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Agenda.</a:t>
            </a:r>
            <a:r>
              <a:rPr sz="1100" spc="-3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The </a:t>
            </a:r>
            <a:r>
              <a:rPr sz="1100" spc="-10">
                <a:solidFill>
                  <a:srgbClr val="592B8A"/>
                </a:solidFill>
                <a:latin typeface="Verdana" panose="020B0604030504040204" pitchFamily="34" charset="0"/>
                <a:ea typeface="Verdana" panose="020B0604030504040204" pitchFamily="34" charset="0"/>
                <a:cs typeface="Calibri"/>
              </a:rPr>
              <a:t>Committee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discusses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changing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U.S.</a:t>
            </a:r>
            <a:r>
              <a:rPr sz="1100" spc="-7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policies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regulations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indirectly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impacting</a:t>
            </a:r>
            <a:r>
              <a:rPr sz="1100" spc="-25">
                <a:solidFill>
                  <a:srgbClr val="592B8A"/>
                </a:solidFill>
                <a:latin typeface="Verdana" panose="020B0604030504040204" pitchFamily="34" charset="0"/>
                <a:ea typeface="Verdana" panose="020B0604030504040204" pitchFamily="34" charset="0"/>
                <a:cs typeface="Calibri"/>
              </a:rPr>
              <a:t> it.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97058FAE-1BC6-BB86-A6B8-875E6B46C452}"/>
              </a:ext>
            </a:extLst>
          </p:cNvPr>
          <p:cNvSpPr txBox="1"/>
          <p:nvPr/>
        </p:nvSpPr>
        <p:spPr>
          <a:xfrm>
            <a:off x="914400" y="4284314"/>
            <a:ext cx="3121661" cy="289823"/>
          </a:xfrm>
          <a:prstGeom prst="rect">
            <a:avLst/>
          </a:prstGeom>
        </p:spPr>
        <p:txBody>
          <a:bodyPr vert="horz" wrap="square" lIns="0" tIns="12700" rIns="0" bIns="0" rtlCol="0">
            <a:spAutoFit/>
          </a:bodyPr>
          <a:lstStyle/>
          <a:p>
            <a:pPr marL="12700">
              <a:lnSpc>
                <a:spcPct val="100000"/>
              </a:lnSpc>
              <a:spcBef>
                <a:spcPts val="100"/>
              </a:spcBef>
            </a:pPr>
            <a:r>
              <a:rPr b="1" i="1" spc="-10">
                <a:solidFill>
                  <a:srgbClr val="592B8A"/>
                </a:solidFill>
                <a:latin typeface="Verdana" panose="020B0604030504040204" pitchFamily="34" charset="0"/>
                <a:ea typeface="Verdana" panose="020B0604030504040204" pitchFamily="34" charset="0"/>
                <a:cs typeface="Calibri"/>
              </a:rPr>
              <a:t>PFAS</a:t>
            </a:r>
            <a:r>
              <a:rPr b="1" i="1" spc="-100">
                <a:solidFill>
                  <a:srgbClr val="592B8A"/>
                </a:solidFill>
                <a:latin typeface="Verdana" panose="020B0604030504040204" pitchFamily="34" charset="0"/>
                <a:ea typeface="Verdana" panose="020B0604030504040204" pitchFamily="34" charset="0"/>
                <a:cs typeface="Calibri"/>
              </a:rPr>
              <a:t> </a:t>
            </a:r>
            <a:r>
              <a:rPr b="1" i="1" spc="-10">
                <a:solidFill>
                  <a:srgbClr val="592B8A"/>
                </a:solidFill>
                <a:latin typeface="Verdana" panose="020B0604030504040204" pitchFamily="34" charset="0"/>
                <a:ea typeface="Verdana" panose="020B0604030504040204" pitchFamily="34" charset="0"/>
                <a:cs typeface="Calibri"/>
              </a:rPr>
              <a:t>Subcommittee</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C3CB6C7B-26E7-7BDB-C676-27DDFDAC2570}"/>
              </a:ext>
            </a:extLst>
          </p:cNvPr>
          <p:cNvSpPr txBox="1"/>
          <p:nvPr/>
        </p:nvSpPr>
        <p:spPr>
          <a:xfrm>
            <a:off x="1365937" y="4574137"/>
            <a:ext cx="9497060" cy="904094"/>
          </a:xfrm>
          <a:prstGeom prst="rect">
            <a:avLst/>
          </a:prstGeom>
        </p:spPr>
        <p:txBody>
          <a:bodyPr vert="horz" wrap="square" lIns="0" tIns="31750" rIns="0" bIns="0" rtlCol="0">
            <a:spAutoFit/>
          </a:bodyPr>
          <a:lstStyle/>
          <a:p>
            <a:pPr marL="240665" marR="5080" indent="-228600">
              <a:lnSpc>
                <a:spcPts val="1190"/>
              </a:lnSpc>
              <a:spcBef>
                <a:spcPts val="25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evaluate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 potential</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 existing</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emerging</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PFAS</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regulations/policies/requirements/laws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 recycled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determine </a:t>
            </a:r>
            <a:r>
              <a:rPr sz="1100">
                <a:solidFill>
                  <a:srgbClr val="592B8A"/>
                </a:solidFill>
                <a:latin typeface="Verdana" panose="020B0604030504040204" pitchFamily="34" charset="0"/>
                <a:ea typeface="Verdana" panose="020B0604030504040204" pitchFamily="34" charset="0"/>
                <a:cs typeface="Calibri"/>
              </a:rPr>
              <a:t>what</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a:solidFill>
                  <a:srgbClr val="592B8A"/>
                </a:solidFill>
                <a:latin typeface="Verdana" panose="020B0604030504040204" pitchFamily="34" charset="0"/>
                <a:ea typeface="Verdana" panose="020B0604030504040204" pitchFamily="34" charset="0"/>
                <a:cs typeface="Calibri"/>
              </a:rPr>
              <a:t> should</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should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not</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doing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help</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those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benefit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our</a:t>
            </a:r>
            <a:r>
              <a:rPr sz="1100" spc="-10">
                <a:solidFill>
                  <a:srgbClr val="592B8A"/>
                </a:solidFill>
                <a:latin typeface="Verdana" panose="020B0604030504040204" pitchFamily="34" charset="0"/>
                <a:ea typeface="Verdana" panose="020B0604030504040204" pitchFamily="34" charset="0"/>
                <a:cs typeface="Calibri"/>
              </a:rPr>
              <a:t> members.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5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r>
              <a:rPr lang="en-US" sz="1100" spc="-10">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469900">
              <a:lnSpc>
                <a:spcPct val="100000"/>
              </a:lnSpc>
              <a:spcBef>
                <a:spcPts val="370"/>
              </a:spcBef>
            </a:pPr>
            <a:endParaRPr sz="900">
              <a:solidFill>
                <a:srgbClr val="002060"/>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563650E8-08D0-264C-05D5-716FB33A93B4}"/>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88417BF-E8D2-814A-34A0-BB84001A0216}"/>
              </a:ext>
            </a:extLst>
          </p:cNvPr>
          <p:cNvSpPr txBox="1"/>
          <p:nvPr/>
        </p:nvSpPr>
        <p:spPr>
          <a:xfrm>
            <a:off x="1703831" y="2343988"/>
            <a:ext cx="9607931" cy="2015936"/>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Chair: Alton Schaubhut</a:t>
            </a:r>
          </a:p>
          <a:p>
            <a:pPr>
              <a:lnSpc>
                <a:spcPct val="150000"/>
              </a:lnSpc>
            </a:pPr>
            <a:r>
              <a:rPr lang="en-US" sz="1000">
                <a:solidFill>
                  <a:srgbClr val="592B8A"/>
                </a:solidFill>
                <a:latin typeface="+mn-lt"/>
              </a:rPr>
              <a:t>Vice-Chairs: Emily Ham, Kurtis Adams, Eds Harding</a:t>
            </a:r>
          </a:p>
          <a:p>
            <a:pPr>
              <a:lnSpc>
                <a:spcPct val="150000"/>
              </a:lnSpc>
            </a:pPr>
            <a:r>
              <a:rPr lang="en-US" sz="1000">
                <a:solidFill>
                  <a:srgbClr val="592B8A"/>
                </a:solidFill>
                <a:latin typeface="+mn-lt"/>
              </a:rPr>
              <a:t>Advisory Group: includes the following from each Division (selected by the Divisions); meets monthly</a:t>
            </a:r>
          </a:p>
          <a:p>
            <a:pPr>
              <a:lnSpc>
                <a:spcPct val="150000"/>
              </a:lnSpc>
            </a:pPr>
            <a:r>
              <a:rPr lang="en-US" sz="1000">
                <a:solidFill>
                  <a:srgbClr val="592B8A"/>
                </a:solidFill>
                <a:latin typeface="+mn-lt"/>
              </a:rPr>
              <a:t>- Electronics: Amanda Buros, Dynamic	- Ferrous: Scott Miller, Sims		 - Non-Ferrous: Colin Denihan, Dominion</a:t>
            </a:r>
          </a:p>
          <a:p>
            <a:pPr>
              <a:lnSpc>
                <a:spcPct val="150000"/>
              </a:lnSpc>
            </a:pPr>
            <a:r>
              <a:rPr lang="en-US" sz="1000">
                <a:solidFill>
                  <a:srgbClr val="592B8A"/>
                </a:solidFill>
                <a:latin typeface="+mn-lt"/>
              </a:rPr>
              <a:t>- Paper: Shannon Crawford Gay, WM	 - Plastics: Jonathan Levy, Pak-Tech	- Tire &amp; Rubber Division: Mark Rannie, Emmanuel Tire</a:t>
            </a:r>
          </a:p>
          <a:p>
            <a:pPr>
              <a:lnSpc>
                <a:spcPct val="150000"/>
              </a:lnSpc>
            </a:pPr>
            <a:r>
              <a:rPr lang="en-US" sz="1000">
                <a:solidFill>
                  <a:srgbClr val="592B8A"/>
                </a:solidFill>
                <a:latin typeface="+mn-lt"/>
              </a:rPr>
              <a:t>- Safe-Ops: Todd Jousma, Padnos	- MRF: Michael Hughes, Casella	- Trade Committee – </a:t>
            </a:r>
            <a:r>
              <a:rPr lang="en-US" sz="1000" err="1">
                <a:solidFill>
                  <a:srgbClr val="592B8A"/>
                </a:solidFill>
                <a:latin typeface="+mn-lt"/>
              </a:rPr>
              <a:t>Josephita</a:t>
            </a:r>
            <a:r>
              <a:rPr lang="en-US" sz="1000">
                <a:solidFill>
                  <a:srgbClr val="592B8A"/>
                </a:solidFill>
                <a:latin typeface="+mn-lt"/>
              </a:rPr>
              <a:t> Harry, Pan American Zinc</a:t>
            </a:r>
          </a:p>
          <a:p>
            <a:pPr>
              <a:lnSpc>
                <a:spcPct val="150000"/>
              </a:lnSpc>
            </a:pPr>
            <a:r>
              <a:rPr lang="en-US" sz="1000">
                <a:solidFill>
                  <a:srgbClr val="592B8A"/>
                </a:solidFill>
                <a:latin typeface="+mn-lt"/>
                <a:ea typeface="Verdana"/>
              </a:rPr>
              <a:t>-SREA Program: Jason Brenner, Brenner Recycling</a:t>
            </a:r>
          </a:p>
          <a:p>
            <a:endParaRPr lang="en-US" sz="1000">
              <a:solidFill>
                <a:srgbClr val="592B8A"/>
              </a:solidFill>
              <a:latin typeface="+mn-lt"/>
            </a:endParaRPr>
          </a:p>
          <a:p>
            <a:r>
              <a:rPr lang="en-US" sz="1000">
                <a:solidFill>
                  <a:srgbClr val="592B8A"/>
                </a:solidFill>
                <a:latin typeface="+mn-lt"/>
              </a:rPr>
              <a:t>Staff Liaison: Kristen Hildreth</a:t>
            </a:r>
            <a:endParaRPr lang="en-US" sz="1000">
              <a:solidFill>
                <a:srgbClr val="592B8A"/>
              </a:solidFill>
              <a:latin typeface="+mn-lt"/>
              <a:ea typeface="Verdana"/>
            </a:endParaRPr>
          </a:p>
        </p:txBody>
      </p:sp>
      <p:sp>
        <p:nvSpPr>
          <p:cNvPr id="9" name="TextBox 8">
            <a:extLst>
              <a:ext uri="{FF2B5EF4-FFF2-40B4-BE49-F238E27FC236}">
                <a16:creationId xmlns:a16="http://schemas.microsoft.com/office/drawing/2014/main" id="{B0F7C1EA-FE87-5FA9-AEEF-B9F4BC714F0C}"/>
              </a:ext>
            </a:extLst>
          </p:cNvPr>
          <p:cNvSpPr txBox="1"/>
          <p:nvPr/>
        </p:nvSpPr>
        <p:spPr>
          <a:xfrm>
            <a:off x="1703832" y="5206378"/>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Jeff </a:t>
            </a:r>
            <a:r>
              <a:rPr lang="en-US" sz="1000" err="1">
                <a:solidFill>
                  <a:srgbClr val="592B8A"/>
                </a:solidFill>
                <a:latin typeface="+mn-lt"/>
              </a:rPr>
              <a:t>Farano</a:t>
            </a:r>
            <a:endParaRPr lang="en-US" sz="1000">
              <a:solidFill>
                <a:srgbClr val="592B8A"/>
              </a:solidFill>
              <a:latin typeface="+mn-lt"/>
            </a:endParaRPr>
          </a:p>
          <a:p>
            <a:pPr>
              <a:lnSpc>
                <a:spcPct val="150000"/>
              </a:lnSpc>
            </a:pPr>
            <a:r>
              <a:rPr lang="en-US" sz="1000">
                <a:solidFill>
                  <a:srgbClr val="592B8A"/>
                </a:solidFill>
                <a:latin typeface="+mn-lt"/>
              </a:rPr>
              <a:t>Staff Liaisons: Kristen Hildreth &amp; David Wagger</a:t>
            </a:r>
          </a:p>
        </p:txBody>
      </p:sp>
    </p:spTree>
    <p:extLst>
      <p:ext uri="{BB962C8B-B14F-4D97-AF65-F5344CB8AC3E}">
        <p14:creationId xmlns:p14="http://schemas.microsoft.com/office/powerpoint/2010/main" val="1601600500"/>
      </p:ext>
    </p:extLst>
  </p:cSld>
  <p:clrMapOvr>
    <a:masterClrMapping/>
  </p:clrMapOvr>
</p:sld>
</file>

<file path=ppt/theme/theme1.xml><?xml version="1.0" encoding="utf-8"?>
<a:theme xmlns:a="http://schemas.openxmlformats.org/drawingml/2006/main" name="1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FA7F943D30DD44A00736708C0979D0" ma:contentTypeVersion="18" ma:contentTypeDescription="Create a new document." ma:contentTypeScope="" ma:versionID="9e907650d681287f660d71708a5e5f45">
  <xsd:schema xmlns:xsd="http://www.w3.org/2001/XMLSchema" xmlns:xs="http://www.w3.org/2001/XMLSchema" xmlns:p="http://schemas.microsoft.com/office/2006/metadata/properties" xmlns:ns2="5593b74f-fcff-41fa-845d-15e082e5cc27" xmlns:ns3="313e1a65-116d-44b3-9e56-cc9fb8103f96" targetNamespace="http://schemas.microsoft.com/office/2006/metadata/properties" ma:root="true" ma:fieldsID="ada3c6cde1d3e211122fe93166c13b0c" ns2:_="" ns3:_="">
    <xsd:import namespace="5593b74f-fcff-41fa-845d-15e082e5cc27"/>
    <xsd:import namespace="313e1a65-116d-44b3-9e56-cc9fb8103f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3b74f-fcff-41fa-845d-15e082e5c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3e1a65-116d-44b3-9e56-cc9fb8103f9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ccb7e79-ee81-4c77-bee1-56884bd5bb57}" ma:internalName="TaxCatchAll" ma:showField="CatchAllData" ma:web="313e1a65-116d-44b3-9e56-cc9fb8103f9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3e1a65-116d-44b3-9e56-cc9fb8103f96" xsi:nil="true"/>
    <lcf76f155ced4ddcb4097134ff3c332f xmlns="5593b74f-fcff-41fa-845d-15e082e5cc27">
      <Terms xmlns="http://schemas.microsoft.com/office/infopath/2007/PartnerControls"/>
    </lcf76f155ced4ddcb4097134ff3c332f>
    <SharedWithUsers xmlns="313e1a65-116d-44b3-9e56-cc9fb8103f96">
      <UserInfo>
        <DisplayName>Christopher Puig</DisplayName>
        <AccountId>27</AccountId>
        <AccountType/>
      </UserInfo>
      <UserInfo>
        <DisplayName>Rebecca Andrechak</DisplayName>
        <AccountId>18</AccountId>
        <AccountType/>
      </UserInfo>
      <UserInfo>
        <DisplayName>Robin Wiener</DisplayName>
        <AccountId>20</AccountId>
        <AccountType/>
      </UserInfo>
    </SharedWithUsers>
  </documentManagement>
</p:properties>
</file>

<file path=customXml/itemProps1.xml><?xml version="1.0" encoding="utf-8"?>
<ds:datastoreItem xmlns:ds="http://schemas.openxmlformats.org/officeDocument/2006/customXml" ds:itemID="{0F64B602-40D3-4572-9D3F-95F7DF9FE617}">
  <ds:schemaRefs>
    <ds:schemaRef ds:uri="http://schemas.microsoft.com/sharepoint/v3/contenttype/forms"/>
  </ds:schemaRefs>
</ds:datastoreItem>
</file>

<file path=customXml/itemProps2.xml><?xml version="1.0" encoding="utf-8"?>
<ds:datastoreItem xmlns:ds="http://schemas.openxmlformats.org/officeDocument/2006/customXml" ds:itemID="{38F891FB-7940-4F65-A2D0-66D1021C9DD0}">
  <ds:schemaRefs>
    <ds:schemaRef ds:uri="313e1a65-116d-44b3-9e56-cc9fb8103f96"/>
    <ds:schemaRef ds:uri="5593b74f-fcff-41fa-845d-15e082e5cc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5B2127-FB24-4D72-AFF9-0340AF57280E}">
  <ds:schemaRefs>
    <ds:schemaRef ds:uri="313e1a65-116d-44b3-9e56-cc9fb8103f96"/>
    <ds:schemaRef ds:uri="5593b74f-fcff-41fa-845d-15e082e5cc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3291</Words>
  <Application>Microsoft Office PowerPoint</Application>
  <PresentationFormat>Widescreen</PresentationFormat>
  <Paragraphs>416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PowerPoint Presentation</vt:lpstr>
      <vt:lpstr>PowerPoint Presentation</vt:lpstr>
      <vt:lpstr>ReMA Governance Composition of Board of Directors</vt:lpstr>
      <vt:lpstr>ReMA Governance Overview</vt:lpstr>
      <vt:lpstr>ReMA Governance</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Working Groups (3)</vt:lpstr>
      <vt:lpstr>ReMA Councils (9)</vt:lpstr>
      <vt:lpstr>ReMA Councils</vt:lpstr>
      <vt:lpstr>ReMA Councils</vt:lpstr>
      <vt:lpstr>ReMA Advisory Groups</vt:lpstr>
      <vt:lpstr>ReMA Chapters &amp; Regions (18)</vt:lpstr>
      <vt:lpstr>ReMA Divisions (6)</vt:lpstr>
      <vt:lpstr>Separate Legal Entities [each formed by ReMA, but set up as separate legal organizations with their own bylaws and policies, and each have Boards either appointed by or confirmed by ReMA’s Board of Directors or Executive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 Gigena</dc:creator>
  <cp:lastModifiedBy>Jan Wager</cp:lastModifiedBy>
  <cp:revision>11</cp:revision>
  <cp:lastPrinted>2024-06-12T18:32:09Z</cp:lastPrinted>
  <dcterms:created xsi:type="dcterms:W3CDTF">2024-04-26T03:03:59Z</dcterms:created>
  <dcterms:modified xsi:type="dcterms:W3CDTF">2024-11-14T15:22:14Z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0x010100F2FA7F943D30DD44A00736708C0979D0</vt:lpwstr>
  </property>
  <property fmtid="{D5CDD505-2E9C-101B-9397-08002B2CF9AE}" pid="3" name="Created">
    <vt:filetime>2024-04-10T00:00:00Z</vt:filetime>
  </property>
  <property fmtid="{D5CDD505-2E9C-101B-9397-08002B2CF9AE}" pid="4" name="Creator">
    <vt:lpwstr>Acrobat PDFMaker 24 for PowerPoint</vt:lpwstr>
  </property>
  <property fmtid="{D5CDD505-2E9C-101B-9397-08002B2CF9AE}" pid="5" name="LastSaved">
    <vt:filetime>2024-04-26T00:00:00Z</vt:filetime>
  </property>
  <property fmtid="{D5CDD505-2E9C-101B-9397-08002B2CF9AE}" pid="6" name="Order">
    <vt:lpwstr>7188800</vt:lpwstr>
  </property>
  <property fmtid="{D5CDD505-2E9C-101B-9397-08002B2CF9AE}" pid="7" name="Producer">
    <vt:lpwstr>Adobe PDF Library 24.1.163</vt:lpwstr>
  </property>
  <property fmtid="{D5CDD505-2E9C-101B-9397-08002B2CF9AE}" pid="8" name="MediaServiceImageTags">
    <vt:lpwstr/>
  </property>
</Properties>
</file>